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259" r:id="rId4"/>
    <p:sldId id="260" r:id="rId5"/>
    <p:sldId id="261" r:id="rId6"/>
    <p:sldId id="262" r:id="rId7"/>
    <p:sldId id="279" r:id="rId8"/>
    <p:sldId id="280" r:id="rId9"/>
    <p:sldId id="281" r:id="rId10"/>
    <p:sldId id="282" r:id="rId11"/>
    <p:sldId id="288" r:id="rId12"/>
    <p:sldId id="289" r:id="rId13"/>
    <p:sldId id="263" r:id="rId14"/>
    <p:sldId id="264" r:id="rId15"/>
    <p:sldId id="283" r:id="rId16"/>
    <p:sldId id="265" r:id="rId17"/>
    <p:sldId id="276" r:id="rId18"/>
    <p:sldId id="277" r:id="rId19"/>
    <p:sldId id="275" r:id="rId20"/>
    <p:sldId id="274" r:id="rId21"/>
    <p:sldId id="266" r:id="rId22"/>
    <p:sldId id="278" r:id="rId23"/>
    <p:sldId id="284" r:id="rId24"/>
    <p:sldId id="267" r:id="rId25"/>
    <p:sldId id="268" r:id="rId26"/>
    <p:sldId id="285" r:id="rId27"/>
    <p:sldId id="286" r:id="rId28"/>
    <p:sldId id="287" r:id="rId29"/>
    <p:sldId id="269" r:id="rId30"/>
    <p:sldId id="270" r:id="rId31"/>
    <p:sldId id="271" r:id="rId32"/>
    <p:sldId id="272" r:id="rId33"/>
    <p:sldId id="273"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horzBarState="maximized">
    <p:restoredLeft sz="15620"/>
    <p:restoredTop sz="94660"/>
  </p:normalViewPr>
  <p:slideViewPr>
    <p:cSldViewPr>
      <p:cViewPr varScale="1">
        <p:scale>
          <a:sx n="82" d="100"/>
          <a:sy n="82" d="100"/>
        </p:scale>
        <p:origin x="691"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0B02E451-3D4E-4889-95BA-8588594AEACA}" type="datetimeFigureOut">
              <a:rPr lang="en-US" smtClean="0"/>
              <a:pPr/>
              <a:t>8/3/2023</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BEEA5A81-D07C-4FED-BD1B-4934E568067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EA5A81-D07C-4FED-BD1B-4934E568067A}"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5800" y="530859"/>
            <a:ext cx="10820400" cy="660400"/>
          </a:xfrm>
          <a:prstGeom prst="rect">
            <a:avLst/>
          </a:prstGeom>
        </p:spPr>
        <p:txBody>
          <a:bodyPr wrap="square" lIns="0" tIns="0" rIns="0" bIns="0">
            <a:spAutoFit/>
          </a:bodyPr>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a:xfrm>
            <a:off x="1130300" y="1854200"/>
            <a:ext cx="9931400" cy="208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8/3/2023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yesbank.i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file:///C:\Users\Hp\Downloads\WhatsApp%20Video%202023-07-29%20at%208.10.06%20PM.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agram.com/p/CtrLKelo6Js/?igshid=MzRlODBiNWFlZA=="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instagram.com/p/CuBqktRvfDG/?igshid=MzRlODBiNWFlZ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cicibank.com/" TargetMode="External"/><Relationship Id="rId2" Type="http://schemas.openxmlformats.org/officeDocument/2006/relationships/hyperlink" Target="https://www.rblbank.com/" TargetMode="External"/><Relationship Id="rId1" Type="http://schemas.openxmlformats.org/officeDocument/2006/relationships/slideLayout" Target="../slideLayouts/slideLayout2.xml"/><Relationship Id="rId4" Type="http://schemas.openxmlformats.org/officeDocument/2006/relationships/hyperlink" Target="https://www.bankofbaroda.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1905000"/>
            <a:ext cx="7331709" cy="1369221"/>
          </a:xfrm>
          <a:prstGeom prst="rect">
            <a:avLst/>
          </a:prstGeom>
        </p:spPr>
        <p:txBody>
          <a:bodyPr vert="horz" wrap="square" lIns="0" tIns="12700" rIns="0" bIns="0" rtlCol="0">
            <a:spAutoFit/>
          </a:bodyPr>
          <a:lstStyle/>
          <a:p>
            <a:pPr marL="2108200" marR="5080" indent="-2095500">
              <a:lnSpc>
                <a:spcPct val="113199"/>
              </a:lnSpc>
              <a:spcBef>
                <a:spcPts val="100"/>
              </a:spcBef>
            </a:pPr>
            <a:r>
              <a:rPr sz="3900" spc="-85"/>
              <a:t>C</a:t>
            </a:r>
            <a:r>
              <a:rPr sz="3900" spc="-210"/>
              <a:t>o</a:t>
            </a:r>
            <a:r>
              <a:rPr sz="3900" spc="-280"/>
              <a:t>m</a:t>
            </a:r>
            <a:r>
              <a:rPr sz="3900" spc="-110"/>
              <a:t>p</a:t>
            </a:r>
            <a:r>
              <a:rPr sz="3900" spc="-75"/>
              <a:t>r</a:t>
            </a:r>
            <a:r>
              <a:rPr sz="3900" spc="-145"/>
              <a:t>e</a:t>
            </a:r>
            <a:r>
              <a:rPr sz="3900" spc="-105"/>
              <a:t>h</a:t>
            </a:r>
            <a:r>
              <a:rPr sz="3900" spc="-145"/>
              <a:t>e</a:t>
            </a:r>
            <a:r>
              <a:rPr sz="3900" spc="-105"/>
              <a:t>n</a:t>
            </a:r>
            <a:r>
              <a:rPr sz="3900" spc="-215"/>
              <a:t>s</a:t>
            </a:r>
            <a:r>
              <a:rPr sz="3900" spc="-145"/>
              <a:t>i</a:t>
            </a:r>
            <a:r>
              <a:rPr sz="3900" spc="-195"/>
              <a:t>v</a:t>
            </a:r>
            <a:r>
              <a:rPr sz="3900" spc="65"/>
              <a:t>e</a:t>
            </a:r>
            <a:r>
              <a:rPr sz="3900" spc="-180"/>
              <a:t> </a:t>
            </a:r>
            <a:r>
              <a:rPr sz="3900" spc="-285"/>
              <a:t>D</a:t>
            </a:r>
            <a:r>
              <a:rPr sz="3900" spc="-145"/>
              <a:t>i</a:t>
            </a:r>
            <a:r>
              <a:rPr sz="3900" spc="-105"/>
              <a:t>g</a:t>
            </a:r>
            <a:r>
              <a:rPr sz="3900" spc="-145"/>
              <a:t>i</a:t>
            </a:r>
            <a:r>
              <a:rPr sz="3900" spc="-160"/>
              <a:t>t</a:t>
            </a:r>
            <a:r>
              <a:rPr sz="3900" spc="-200"/>
              <a:t>a</a:t>
            </a:r>
            <a:r>
              <a:rPr sz="3900" spc="-10"/>
              <a:t>l</a:t>
            </a:r>
            <a:r>
              <a:rPr sz="3900" spc="-210"/>
              <a:t> </a:t>
            </a:r>
            <a:r>
              <a:rPr sz="3900" spc="-300"/>
              <a:t>M</a:t>
            </a:r>
            <a:r>
              <a:rPr sz="3900" spc="-200"/>
              <a:t>a</a:t>
            </a:r>
            <a:r>
              <a:rPr sz="3900" spc="-75"/>
              <a:t>r</a:t>
            </a:r>
            <a:r>
              <a:rPr sz="3900" spc="-195"/>
              <a:t>k</a:t>
            </a:r>
            <a:r>
              <a:rPr sz="3900" spc="-45"/>
              <a:t>e</a:t>
            </a:r>
            <a:r>
              <a:rPr sz="3900" spc="-260"/>
              <a:t>t</a:t>
            </a:r>
            <a:r>
              <a:rPr sz="3900" spc="-45"/>
              <a:t>i</a:t>
            </a:r>
            <a:r>
              <a:rPr sz="3900" spc="-204"/>
              <a:t>n</a:t>
            </a:r>
            <a:r>
              <a:rPr lang="en-US" sz="3900" spc="15" dirty="0"/>
              <a:t>g</a:t>
            </a:r>
            <a:r>
              <a:rPr sz="3900" spc="15"/>
              <a:t>  </a:t>
            </a:r>
            <a:r>
              <a:rPr sz="3900" spc="-190"/>
              <a:t>P</a:t>
            </a:r>
            <a:r>
              <a:rPr sz="3900" spc="-75"/>
              <a:t>r</a:t>
            </a:r>
            <a:r>
              <a:rPr sz="3900" spc="-210"/>
              <a:t>o</a:t>
            </a:r>
            <a:r>
              <a:rPr sz="3900" spc="-35"/>
              <a:t>j</a:t>
            </a:r>
            <a:r>
              <a:rPr sz="3900" spc="-145"/>
              <a:t>e</a:t>
            </a:r>
            <a:r>
              <a:rPr sz="3900" spc="-120"/>
              <a:t>c</a:t>
            </a:r>
            <a:r>
              <a:rPr sz="3900" spc="-40"/>
              <a:t>t</a:t>
            </a:r>
            <a:r>
              <a:rPr sz="3900" spc="-190"/>
              <a:t> </a:t>
            </a:r>
            <a:r>
              <a:rPr lang="en-US" sz="3900" spc="-190" dirty="0"/>
              <a:t>work </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C2A9F4DB-58F4-4413-8355-431C77F0D3E2}"/>
              </a:ext>
            </a:extLst>
          </p:cNvPr>
          <p:cNvGraphicFramePr/>
          <p:nvPr>
            <p:extLst>
              <p:ext uri="{D42A27DB-BD31-4B8C-83A1-F6EECF244321}">
                <p14:modId xmlns:p14="http://schemas.microsoft.com/office/powerpoint/2010/main" val="1359024976"/>
              </p:ext>
            </p:extLst>
          </p:nvPr>
        </p:nvGraphicFramePr>
        <p:xfrm>
          <a:off x="304800" y="381000"/>
          <a:ext cx="10210320" cy="1463040"/>
        </p:xfrm>
        <a:graphic>
          <a:graphicData uri="http://schemas.openxmlformats.org/drawingml/2006/table">
            <a:tbl>
              <a:tblPr/>
              <a:tblGrid>
                <a:gridCol w="3311280">
                  <a:extLst>
                    <a:ext uri="{9D8B030D-6E8A-4147-A177-3AD203B41FA5}">
                      <a16:colId xmlns:a16="http://schemas.microsoft.com/office/drawing/2014/main" val="20000"/>
                    </a:ext>
                  </a:extLst>
                </a:gridCol>
                <a:gridCol w="3622320">
                  <a:extLst>
                    <a:ext uri="{9D8B030D-6E8A-4147-A177-3AD203B41FA5}">
                      <a16:colId xmlns:a16="http://schemas.microsoft.com/office/drawing/2014/main" val="20001"/>
                    </a:ext>
                  </a:extLst>
                </a:gridCol>
                <a:gridCol w="3276720">
                  <a:extLst>
                    <a:ext uri="{9D8B030D-6E8A-4147-A177-3AD203B41FA5}">
                      <a16:colId xmlns:a16="http://schemas.microsoft.com/office/drawing/2014/main" val="20002"/>
                    </a:ext>
                  </a:extLst>
                </a:gridCol>
              </a:tblGrid>
              <a:tr h="188944">
                <a:tc>
                  <a:txBody>
                    <a:bodyPr/>
                    <a:lstStyle/>
                    <a:p>
                      <a:pPr>
                        <a:lnSpc>
                          <a:spcPct val="100000"/>
                        </a:lnSpc>
                      </a:pPr>
                      <a:r>
                        <a:rPr lang="en-IN" sz="1800" b="1" strike="noStrike" spc="-1" dirty="0">
                          <a:solidFill>
                            <a:srgbClr val="000000"/>
                          </a:solidFill>
                          <a:latin typeface="Calibri"/>
                        </a:rPr>
                        <a:t>Keyword</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Avg. monthly searches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Competition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2120">
                <a:tc>
                  <a:txBody>
                    <a:bodyPr/>
                    <a:lstStyle/>
                    <a:p>
                      <a:pPr>
                        <a:lnSpc>
                          <a:spcPct val="100000"/>
                        </a:lnSpc>
                      </a:pPr>
                      <a:r>
                        <a:rPr lang="en-IN" sz="1800" b="0" strike="noStrike" spc="-1" dirty="0">
                          <a:solidFill>
                            <a:srgbClr val="000000"/>
                          </a:solidFill>
                          <a:latin typeface="Calibri"/>
                        </a:rPr>
                        <a:t>car loan rates</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12120">
                <a:tc>
                  <a:txBody>
                    <a:bodyPr/>
                    <a:lstStyle/>
                    <a:p>
                      <a:pPr>
                        <a:lnSpc>
                          <a:spcPct val="100000"/>
                        </a:lnSpc>
                      </a:pPr>
                      <a:r>
                        <a:rPr lang="en-IN" sz="1800" b="0" strike="noStrike" spc="-1">
                          <a:solidFill>
                            <a:srgbClr val="000000"/>
                          </a:solidFill>
                          <a:latin typeface="Calibri"/>
                        </a:rPr>
                        <a:t>home loan rates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12120">
                <a:tc>
                  <a:txBody>
                    <a:bodyPr/>
                    <a:lstStyle/>
                    <a:p>
                      <a:pPr>
                        <a:lnSpc>
                          <a:spcPct val="100000"/>
                        </a:lnSpc>
                      </a:pPr>
                      <a:r>
                        <a:rPr lang="en-IN" sz="1800" b="0" strike="noStrike" spc="-1" dirty="0">
                          <a:solidFill>
                            <a:srgbClr val="000000"/>
                          </a:solidFill>
                          <a:latin typeface="Calibri"/>
                        </a:rPr>
                        <a:t>personal loan rates</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Low</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5" name="Table 4">
            <a:extLst>
              <a:ext uri="{FF2B5EF4-FFF2-40B4-BE49-F238E27FC236}">
                <a16:creationId xmlns:a16="http://schemas.microsoft.com/office/drawing/2014/main" id="{B11F4538-6E40-4BEF-A9DA-695409E3468B}"/>
              </a:ext>
            </a:extLst>
          </p:cNvPr>
          <p:cNvGraphicFramePr>
            <a:graphicFrameLocks noGrp="1"/>
          </p:cNvGraphicFramePr>
          <p:nvPr>
            <p:extLst>
              <p:ext uri="{D42A27DB-BD31-4B8C-83A1-F6EECF244321}">
                <p14:modId xmlns:p14="http://schemas.microsoft.com/office/powerpoint/2010/main" val="2583679172"/>
              </p:ext>
            </p:extLst>
          </p:nvPr>
        </p:nvGraphicFramePr>
        <p:xfrm>
          <a:off x="304800" y="1905000"/>
          <a:ext cx="11034486" cy="838200"/>
        </p:xfrm>
        <a:graphic>
          <a:graphicData uri="http://schemas.openxmlformats.org/drawingml/2006/table">
            <a:tbl>
              <a:tblPr/>
              <a:tblGrid>
                <a:gridCol w="8298783">
                  <a:extLst>
                    <a:ext uri="{9D8B030D-6E8A-4147-A177-3AD203B41FA5}">
                      <a16:colId xmlns:a16="http://schemas.microsoft.com/office/drawing/2014/main" val="3199006664"/>
                    </a:ext>
                  </a:extLst>
                </a:gridCol>
                <a:gridCol w="331577">
                  <a:extLst>
                    <a:ext uri="{9D8B030D-6E8A-4147-A177-3AD203B41FA5}">
                      <a16:colId xmlns:a16="http://schemas.microsoft.com/office/drawing/2014/main" val="4119604589"/>
                    </a:ext>
                  </a:extLst>
                </a:gridCol>
                <a:gridCol w="994729">
                  <a:extLst>
                    <a:ext uri="{9D8B030D-6E8A-4147-A177-3AD203B41FA5}">
                      <a16:colId xmlns:a16="http://schemas.microsoft.com/office/drawing/2014/main" val="1604446698"/>
                    </a:ext>
                  </a:extLst>
                </a:gridCol>
                <a:gridCol w="1409397">
                  <a:extLst>
                    <a:ext uri="{9D8B030D-6E8A-4147-A177-3AD203B41FA5}">
                      <a16:colId xmlns:a16="http://schemas.microsoft.com/office/drawing/2014/main" val="4091946988"/>
                    </a:ext>
                  </a:extLst>
                </a:gridCol>
              </a:tblGrid>
              <a:tr h="419100">
                <a:tc>
                  <a:txBody>
                    <a:bodyPr/>
                    <a:lstStyle/>
                    <a:p>
                      <a:pPr>
                        <a:lnSpc>
                          <a:spcPct val="100000"/>
                        </a:lnSpc>
                      </a:pPr>
                      <a:r>
                        <a:rPr lang="en-IN" sz="1800" b="1" strike="noStrike" spc="-1" dirty="0">
                          <a:solidFill>
                            <a:srgbClr val="000000"/>
                          </a:solidFill>
                          <a:latin typeface="Calibri"/>
                        </a:rPr>
                        <a:t>Meta Title</a:t>
                      </a:r>
                      <a:endParaRPr lang="en-IN" sz="1800" b="0" strike="noStrike" spc="-1" dirty="0">
                        <a:latin typeface="Arial"/>
                      </a:endParaRPr>
                    </a:p>
                  </a:txBody>
                  <a:tcPr marL="28440" marR="28440">
                    <a:lnL w="9360">
                      <a:noFill/>
                    </a:lnL>
                    <a:lnR w="9360">
                      <a:noFill/>
                    </a:lnR>
                    <a:lnT w="9360">
                      <a:noFill/>
                    </a:lnT>
                    <a:lnB w="9360">
                      <a:noFill/>
                    </a:lnB>
                    <a:noFill/>
                  </a:tcPr>
                </a:tc>
                <a:tc>
                  <a:txBody>
                    <a:bodyPr/>
                    <a:lstStyle/>
                    <a:p>
                      <a:endParaRPr lang="en-US" dirty="0"/>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685558007"/>
                  </a:ext>
                </a:extLst>
              </a:tr>
              <a:tr h="419100">
                <a:tc>
                  <a:txBody>
                    <a:bodyPr/>
                    <a:lstStyle/>
                    <a:p>
                      <a:pPr>
                        <a:lnSpc>
                          <a:spcPct val="100000"/>
                        </a:lnSpc>
                      </a:pPr>
                      <a:r>
                        <a:rPr lang="en-IN" sz="1800" b="0" strike="noStrike" spc="-1" dirty="0">
                          <a:solidFill>
                            <a:srgbClr val="000000"/>
                          </a:solidFill>
                          <a:latin typeface="Calibri"/>
                        </a:rPr>
                        <a:t>Check the lowest loan rates of Car Loan, Home Loan, Personal loan</a:t>
                      </a:r>
                      <a:endParaRPr lang="en-IN" sz="1800" b="0" strike="noStrike" spc="-1" dirty="0">
                        <a:latin typeface="Arial"/>
                      </a:endParaRPr>
                    </a:p>
                  </a:txBody>
                  <a:tcPr>
                    <a:lnL w="9360">
                      <a:noFill/>
                    </a:lnL>
                    <a:lnR w="9360">
                      <a:noFill/>
                    </a:lnR>
                    <a:lnT w="9360">
                      <a:noFill/>
                    </a:lnT>
                    <a:lnB w="9360">
                      <a:noFill/>
                    </a:lnB>
                    <a:noFill/>
                  </a:tcPr>
                </a:tc>
                <a:tc>
                  <a:txBody>
                    <a:bodyPr/>
                    <a:lstStyle/>
                    <a:p>
                      <a:endParaRPr lang="en-US" dirty="0"/>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63</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2430877141"/>
                  </a:ext>
                </a:extLst>
              </a:tr>
            </a:tbl>
          </a:graphicData>
        </a:graphic>
      </p:graphicFrame>
      <p:graphicFrame>
        <p:nvGraphicFramePr>
          <p:cNvPr id="6" name="Table 8">
            <a:extLst>
              <a:ext uri="{FF2B5EF4-FFF2-40B4-BE49-F238E27FC236}">
                <a16:creationId xmlns:a16="http://schemas.microsoft.com/office/drawing/2014/main" id="{B3D017F1-9A71-4BDC-B6B3-3995C2FDFCD3}"/>
              </a:ext>
            </a:extLst>
          </p:cNvPr>
          <p:cNvGraphicFramePr/>
          <p:nvPr>
            <p:extLst>
              <p:ext uri="{D42A27DB-BD31-4B8C-83A1-F6EECF244321}">
                <p14:modId xmlns:p14="http://schemas.microsoft.com/office/powerpoint/2010/main" val="3887813720"/>
              </p:ext>
            </p:extLst>
          </p:nvPr>
        </p:nvGraphicFramePr>
        <p:xfrm>
          <a:off x="305280" y="2590800"/>
          <a:ext cx="11034006" cy="731520"/>
        </p:xfrm>
        <a:graphic>
          <a:graphicData uri="http://schemas.openxmlformats.org/drawingml/2006/table">
            <a:tbl>
              <a:tblPr/>
              <a:tblGrid>
                <a:gridCol w="8492784">
                  <a:extLst>
                    <a:ext uri="{9D8B030D-6E8A-4147-A177-3AD203B41FA5}">
                      <a16:colId xmlns:a16="http://schemas.microsoft.com/office/drawing/2014/main" val="20000"/>
                    </a:ext>
                  </a:extLst>
                </a:gridCol>
                <a:gridCol w="396823">
                  <a:extLst>
                    <a:ext uri="{9D8B030D-6E8A-4147-A177-3AD203B41FA5}">
                      <a16:colId xmlns:a16="http://schemas.microsoft.com/office/drawing/2014/main" val="20001"/>
                    </a:ext>
                  </a:extLst>
                </a:gridCol>
                <a:gridCol w="358697">
                  <a:extLst>
                    <a:ext uri="{9D8B030D-6E8A-4147-A177-3AD203B41FA5}">
                      <a16:colId xmlns:a16="http://schemas.microsoft.com/office/drawing/2014/main" val="20002"/>
                    </a:ext>
                  </a:extLst>
                </a:gridCol>
                <a:gridCol w="1785702">
                  <a:extLst>
                    <a:ext uri="{9D8B030D-6E8A-4147-A177-3AD203B41FA5}">
                      <a16:colId xmlns:a16="http://schemas.microsoft.com/office/drawing/2014/main" val="20003"/>
                    </a:ext>
                  </a:extLst>
                </a:gridCol>
              </a:tblGrid>
              <a:tr h="312120">
                <a:tc>
                  <a:txBody>
                    <a:bodyPr/>
                    <a:lstStyle/>
                    <a:p>
                      <a:pPr>
                        <a:lnSpc>
                          <a:spcPct val="100000"/>
                        </a:lnSpc>
                      </a:pPr>
                      <a:r>
                        <a:rPr lang="en-IN" sz="1800" b="1" strike="noStrike" spc="-1" dirty="0">
                          <a:solidFill>
                            <a:srgbClr val="000000"/>
                          </a:solidFill>
                          <a:latin typeface="Calibri"/>
                        </a:rPr>
                        <a:t>Meta Description</a:t>
                      </a:r>
                      <a:endParaRPr lang="en-IN" sz="1800" b="0" strike="noStrike" spc="-1" dirty="0">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312120">
                <a:tc>
                  <a:txBody>
                    <a:bodyPr/>
                    <a:lstStyle/>
                    <a:p>
                      <a:pPr>
                        <a:lnSpc>
                          <a:spcPct val="100000"/>
                        </a:lnSpc>
                      </a:pPr>
                      <a:r>
                        <a:rPr lang="en-IN" sz="1800" b="0" strike="noStrike" spc="-1" dirty="0">
                          <a:solidFill>
                            <a:srgbClr val="000000"/>
                          </a:solidFill>
                          <a:latin typeface="Calibri"/>
                        </a:rPr>
                        <a:t>Apply for lowest rates of Car loan, Home loan, Personal loan at YES Bank</a:t>
                      </a:r>
                      <a:endParaRPr lang="en-IN" sz="1800" b="0" strike="noStrike" spc="-1" dirty="0">
                        <a:latin typeface="Arial"/>
                      </a:endParaRPr>
                    </a:p>
                  </a:txBody>
                  <a:tcPr>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74</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7" name="Table 1">
            <a:extLst>
              <a:ext uri="{FF2B5EF4-FFF2-40B4-BE49-F238E27FC236}">
                <a16:creationId xmlns:a16="http://schemas.microsoft.com/office/drawing/2014/main" id="{A0035100-D807-4316-9B45-F17488BEDBDE}"/>
              </a:ext>
            </a:extLst>
          </p:cNvPr>
          <p:cNvGraphicFramePr/>
          <p:nvPr>
            <p:extLst>
              <p:ext uri="{D42A27DB-BD31-4B8C-83A1-F6EECF244321}">
                <p14:modId xmlns:p14="http://schemas.microsoft.com/office/powerpoint/2010/main" val="1479385305"/>
              </p:ext>
            </p:extLst>
          </p:nvPr>
        </p:nvGraphicFramePr>
        <p:xfrm>
          <a:off x="305040" y="3642360"/>
          <a:ext cx="10134360" cy="1463040"/>
        </p:xfrm>
        <a:graphic>
          <a:graphicData uri="http://schemas.openxmlformats.org/drawingml/2006/table">
            <a:tbl>
              <a:tblPr/>
              <a:tblGrid>
                <a:gridCol w="3169080">
                  <a:extLst>
                    <a:ext uri="{9D8B030D-6E8A-4147-A177-3AD203B41FA5}">
                      <a16:colId xmlns:a16="http://schemas.microsoft.com/office/drawing/2014/main" val="20000"/>
                    </a:ext>
                  </a:extLst>
                </a:gridCol>
                <a:gridCol w="3616920">
                  <a:extLst>
                    <a:ext uri="{9D8B030D-6E8A-4147-A177-3AD203B41FA5}">
                      <a16:colId xmlns:a16="http://schemas.microsoft.com/office/drawing/2014/main" val="20001"/>
                    </a:ext>
                  </a:extLst>
                </a:gridCol>
                <a:gridCol w="3348360">
                  <a:extLst>
                    <a:ext uri="{9D8B030D-6E8A-4147-A177-3AD203B41FA5}">
                      <a16:colId xmlns:a16="http://schemas.microsoft.com/office/drawing/2014/main" val="20002"/>
                    </a:ext>
                  </a:extLst>
                </a:gridCol>
              </a:tblGrid>
              <a:tr h="302760">
                <a:tc>
                  <a:txBody>
                    <a:bodyPr/>
                    <a:lstStyle/>
                    <a:p>
                      <a:pPr>
                        <a:lnSpc>
                          <a:spcPct val="100000"/>
                        </a:lnSpc>
                      </a:pPr>
                      <a:r>
                        <a:rPr lang="en-IN" sz="1800" b="1" strike="noStrike" spc="-1">
                          <a:solidFill>
                            <a:srgbClr val="000000"/>
                          </a:solidFill>
                          <a:latin typeface="Calibri"/>
                        </a:rPr>
                        <a:t>Keyword</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dirty="0">
                          <a:solidFill>
                            <a:srgbClr val="000000"/>
                          </a:solidFill>
                          <a:latin typeface="Calibri"/>
                        </a:rPr>
                        <a:t>Avg. monthly searches</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Competition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9720">
                <a:tc>
                  <a:txBody>
                    <a:bodyPr/>
                    <a:lstStyle/>
                    <a:p>
                      <a:pPr>
                        <a:lnSpc>
                          <a:spcPct val="100000"/>
                        </a:lnSpc>
                      </a:pPr>
                      <a:r>
                        <a:rPr lang="en-IN" sz="1800" b="0" strike="noStrike" spc="-1">
                          <a:solidFill>
                            <a:srgbClr val="000000"/>
                          </a:solidFill>
                          <a:latin typeface="Calibri"/>
                        </a:rPr>
                        <a:t>car loan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50000</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79720">
                <a:tc>
                  <a:txBody>
                    <a:bodyPr/>
                    <a:lstStyle/>
                    <a:p>
                      <a:pPr>
                        <a:lnSpc>
                          <a:spcPct val="100000"/>
                        </a:lnSpc>
                      </a:pPr>
                      <a:r>
                        <a:rPr lang="en-IN" sz="1800" b="0" strike="noStrike" spc="-1">
                          <a:solidFill>
                            <a:srgbClr val="000000"/>
                          </a:solidFill>
                          <a:latin typeface="Calibri"/>
                        </a:rPr>
                        <a:t>educational loan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80440">
                <a:tc>
                  <a:txBody>
                    <a:bodyPr/>
                    <a:lstStyle/>
                    <a:p>
                      <a:pPr>
                        <a:lnSpc>
                          <a:spcPct val="100000"/>
                        </a:lnSpc>
                      </a:pPr>
                      <a:r>
                        <a:rPr lang="en-IN" sz="1800" b="0" strike="noStrike" spc="-1" dirty="0">
                          <a:solidFill>
                            <a:srgbClr val="000000"/>
                          </a:solidFill>
                          <a:latin typeface="Calibri"/>
                        </a:rPr>
                        <a:t>mudra loan</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Low</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8" name="Table 2">
            <a:extLst>
              <a:ext uri="{FF2B5EF4-FFF2-40B4-BE49-F238E27FC236}">
                <a16:creationId xmlns:a16="http://schemas.microsoft.com/office/drawing/2014/main" id="{94707BB4-55EC-4958-99CD-D4D7ADDB6E49}"/>
              </a:ext>
            </a:extLst>
          </p:cNvPr>
          <p:cNvGraphicFramePr/>
          <p:nvPr>
            <p:extLst>
              <p:ext uri="{D42A27DB-BD31-4B8C-83A1-F6EECF244321}">
                <p14:modId xmlns:p14="http://schemas.microsoft.com/office/powerpoint/2010/main" val="4237081623"/>
              </p:ext>
            </p:extLst>
          </p:nvPr>
        </p:nvGraphicFramePr>
        <p:xfrm>
          <a:off x="381000" y="5181600"/>
          <a:ext cx="10958286" cy="731520"/>
        </p:xfrm>
        <a:graphic>
          <a:graphicData uri="http://schemas.openxmlformats.org/drawingml/2006/table">
            <a:tbl>
              <a:tblPr/>
              <a:tblGrid>
                <a:gridCol w="8315934">
                  <a:extLst>
                    <a:ext uri="{9D8B030D-6E8A-4147-A177-3AD203B41FA5}">
                      <a16:colId xmlns:a16="http://schemas.microsoft.com/office/drawing/2014/main" val="20000"/>
                    </a:ext>
                  </a:extLst>
                </a:gridCol>
                <a:gridCol w="621661">
                  <a:extLst>
                    <a:ext uri="{9D8B030D-6E8A-4147-A177-3AD203B41FA5}">
                      <a16:colId xmlns:a16="http://schemas.microsoft.com/office/drawing/2014/main" val="20001"/>
                    </a:ext>
                  </a:extLst>
                </a:gridCol>
                <a:gridCol w="699126">
                  <a:extLst>
                    <a:ext uri="{9D8B030D-6E8A-4147-A177-3AD203B41FA5}">
                      <a16:colId xmlns:a16="http://schemas.microsoft.com/office/drawing/2014/main" val="20002"/>
                    </a:ext>
                  </a:extLst>
                </a:gridCol>
                <a:gridCol w="1321565">
                  <a:extLst>
                    <a:ext uri="{9D8B030D-6E8A-4147-A177-3AD203B41FA5}">
                      <a16:colId xmlns:a16="http://schemas.microsoft.com/office/drawing/2014/main" val="20003"/>
                    </a:ext>
                  </a:extLst>
                </a:gridCol>
              </a:tblGrid>
              <a:tr h="267840">
                <a:tc>
                  <a:txBody>
                    <a:bodyPr/>
                    <a:lstStyle/>
                    <a:p>
                      <a:pPr>
                        <a:lnSpc>
                          <a:spcPct val="100000"/>
                        </a:lnSpc>
                      </a:pPr>
                      <a:r>
                        <a:rPr lang="en-IN" sz="1800" b="1" strike="noStrike" spc="-1">
                          <a:solidFill>
                            <a:srgbClr val="000000"/>
                          </a:solidFill>
                          <a:latin typeface="Calibri"/>
                        </a:rPr>
                        <a:t>Meta Title</a:t>
                      </a:r>
                      <a:endParaRPr lang="en-IN" sz="1800" b="0" strike="noStrike" spc="-1">
                        <a:latin typeface="Arial"/>
                      </a:endParaRPr>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extLst>
                  <a:ext uri="{0D108BD9-81ED-4DB2-BD59-A6C34878D82A}">
                    <a16:rowId xmlns:a16="http://schemas.microsoft.com/office/drawing/2014/main" val="10000"/>
                  </a:ext>
                </a:extLst>
              </a:tr>
              <a:tr h="267840">
                <a:tc>
                  <a:txBody>
                    <a:bodyPr/>
                    <a:lstStyle/>
                    <a:p>
                      <a:pPr>
                        <a:lnSpc>
                          <a:spcPct val="100000"/>
                        </a:lnSpc>
                      </a:pPr>
                      <a:r>
                        <a:rPr lang="en-IN" sz="1800" b="0" strike="noStrike" spc="-1" dirty="0" err="1">
                          <a:solidFill>
                            <a:srgbClr val="000000"/>
                          </a:solidFill>
                          <a:latin typeface="Calibri"/>
                        </a:rPr>
                        <a:t>FInd</a:t>
                      </a:r>
                      <a:r>
                        <a:rPr lang="en-IN" sz="1800" b="0" strike="noStrike" spc="-1" dirty="0">
                          <a:solidFill>
                            <a:srgbClr val="000000"/>
                          </a:solidFill>
                          <a:latin typeface="Calibri"/>
                        </a:rPr>
                        <a:t> the best loans like Car ,Educational &amp; Mudra loans at YES Bank</a:t>
                      </a:r>
                      <a:endParaRPr lang="en-IN" sz="1800" b="0" strike="noStrike" spc="-1" dirty="0">
                        <a:latin typeface="Arial"/>
                      </a:endParaRPr>
                    </a:p>
                  </a:txBody>
                  <a:tcPr>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pPr algn="r">
                        <a:lnSpc>
                          <a:spcPct val="100000"/>
                        </a:lnSpc>
                      </a:pPr>
                      <a:r>
                        <a:rPr lang="en-IN" sz="1800" b="0" strike="noStrike" spc="-1" dirty="0">
                          <a:solidFill>
                            <a:srgbClr val="000000"/>
                          </a:solidFill>
                          <a:latin typeface="Calibri"/>
                        </a:rPr>
                        <a:t>69</a:t>
                      </a:r>
                      <a:endParaRPr lang="en-IN" sz="1800" b="0" strike="noStrike" spc="-1" dirty="0">
                        <a:latin typeface="Arial"/>
                      </a:endParaRPr>
                    </a:p>
                  </a:txBody>
                  <a:tcPr marL="28440" marR="28440">
                    <a:lnL w="12240">
                      <a:noFill/>
                    </a:lnL>
                    <a:lnR w="12240">
                      <a:noFill/>
                    </a:lnR>
                    <a:lnT w="12240">
                      <a:noFill/>
                    </a:lnT>
                    <a:lnB w="12240">
                      <a:noFill/>
                    </a:lnB>
                    <a:noFill/>
                  </a:tcPr>
                </a:tc>
                <a:extLst>
                  <a:ext uri="{0D108BD9-81ED-4DB2-BD59-A6C34878D82A}">
                    <a16:rowId xmlns:a16="http://schemas.microsoft.com/office/drawing/2014/main" val="10001"/>
                  </a:ext>
                </a:extLst>
              </a:tr>
            </a:tbl>
          </a:graphicData>
        </a:graphic>
      </p:graphicFrame>
      <p:graphicFrame>
        <p:nvGraphicFramePr>
          <p:cNvPr id="9" name="Table 3">
            <a:extLst>
              <a:ext uri="{FF2B5EF4-FFF2-40B4-BE49-F238E27FC236}">
                <a16:creationId xmlns:a16="http://schemas.microsoft.com/office/drawing/2014/main" id="{B28E766F-7988-4964-AB2A-0A5CD1DDEEC0}"/>
              </a:ext>
            </a:extLst>
          </p:cNvPr>
          <p:cNvGraphicFramePr/>
          <p:nvPr>
            <p:extLst>
              <p:ext uri="{D42A27DB-BD31-4B8C-83A1-F6EECF244321}">
                <p14:modId xmlns:p14="http://schemas.microsoft.com/office/powerpoint/2010/main" val="508710742"/>
              </p:ext>
            </p:extLst>
          </p:nvPr>
        </p:nvGraphicFramePr>
        <p:xfrm>
          <a:off x="304800" y="5943600"/>
          <a:ext cx="11034007" cy="731520"/>
        </p:xfrm>
        <a:graphic>
          <a:graphicData uri="http://schemas.openxmlformats.org/drawingml/2006/table">
            <a:tbl>
              <a:tblPr/>
              <a:tblGrid>
                <a:gridCol w="9457943">
                  <a:extLst>
                    <a:ext uri="{9D8B030D-6E8A-4147-A177-3AD203B41FA5}">
                      <a16:colId xmlns:a16="http://schemas.microsoft.com/office/drawing/2014/main" val="20000"/>
                    </a:ext>
                  </a:extLst>
                </a:gridCol>
                <a:gridCol w="331597">
                  <a:extLst>
                    <a:ext uri="{9D8B030D-6E8A-4147-A177-3AD203B41FA5}">
                      <a16:colId xmlns:a16="http://schemas.microsoft.com/office/drawing/2014/main" val="20001"/>
                    </a:ext>
                  </a:extLst>
                </a:gridCol>
                <a:gridCol w="414692">
                  <a:extLst>
                    <a:ext uri="{9D8B030D-6E8A-4147-A177-3AD203B41FA5}">
                      <a16:colId xmlns:a16="http://schemas.microsoft.com/office/drawing/2014/main" val="20002"/>
                    </a:ext>
                  </a:extLst>
                </a:gridCol>
                <a:gridCol w="829775">
                  <a:extLst>
                    <a:ext uri="{9D8B030D-6E8A-4147-A177-3AD203B41FA5}">
                      <a16:colId xmlns:a16="http://schemas.microsoft.com/office/drawing/2014/main" val="20003"/>
                    </a:ext>
                  </a:extLst>
                </a:gridCol>
              </a:tblGrid>
              <a:tr h="267840">
                <a:tc>
                  <a:txBody>
                    <a:bodyPr/>
                    <a:lstStyle/>
                    <a:p>
                      <a:pPr>
                        <a:lnSpc>
                          <a:spcPct val="100000"/>
                        </a:lnSpc>
                      </a:pPr>
                      <a:r>
                        <a:rPr lang="en-IN" sz="1800" b="1" strike="noStrike" spc="-1" dirty="0">
                          <a:solidFill>
                            <a:srgbClr val="000000"/>
                          </a:solidFill>
                          <a:latin typeface="Calibri"/>
                        </a:rPr>
                        <a:t>Meta Description</a:t>
                      </a:r>
                      <a:endParaRPr lang="en-IN" sz="1800" b="0" strike="noStrike" spc="-1" dirty="0">
                        <a:latin typeface="Arial"/>
                      </a:endParaRPr>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extLst>
                  <a:ext uri="{0D108BD9-81ED-4DB2-BD59-A6C34878D82A}">
                    <a16:rowId xmlns:a16="http://schemas.microsoft.com/office/drawing/2014/main" val="10000"/>
                  </a:ext>
                </a:extLst>
              </a:tr>
              <a:tr h="267840">
                <a:tc>
                  <a:txBody>
                    <a:bodyPr/>
                    <a:lstStyle/>
                    <a:p>
                      <a:pPr>
                        <a:lnSpc>
                          <a:spcPct val="100000"/>
                        </a:lnSpc>
                      </a:pPr>
                      <a:r>
                        <a:rPr lang="en-IN" sz="1800" b="0" strike="noStrike" spc="-1" dirty="0">
                          <a:solidFill>
                            <a:srgbClr val="000000"/>
                          </a:solidFill>
                          <a:latin typeface="Calibri"/>
                        </a:rPr>
                        <a:t>Apply now for the </a:t>
                      </a:r>
                      <a:r>
                        <a:rPr lang="en-IN" sz="1800" b="0" strike="noStrike" spc="-1" dirty="0" err="1">
                          <a:solidFill>
                            <a:srgbClr val="000000"/>
                          </a:solidFill>
                          <a:latin typeface="Calibri"/>
                        </a:rPr>
                        <a:t>Feautured</a:t>
                      </a:r>
                      <a:r>
                        <a:rPr lang="en-IN" sz="1800" b="0" strike="noStrike" spc="-1" dirty="0">
                          <a:solidFill>
                            <a:srgbClr val="000000"/>
                          </a:solidFill>
                          <a:latin typeface="Calibri"/>
                        </a:rPr>
                        <a:t> loans like Car loan, Educational loan, Mudra loan at YES  Bank</a:t>
                      </a:r>
                      <a:endParaRPr lang="en-IN" sz="1800" b="0" strike="noStrike" spc="-1" dirty="0">
                        <a:latin typeface="Arial"/>
                      </a:endParaRPr>
                    </a:p>
                  </a:txBody>
                  <a:tcPr>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endParaRPr lang="en-US"/>
                    </a:p>
                  </a:txBody>
                  <a:tcPr marL="28440" marR="28440">
                    <a:lnL w="12240">
                      <a:noFill/>
                    </a:lnL>
                    <a:lnR w="12240">
                      <a:noFill/>
                    </a:lnR>
                    <a:lnT w="12240">
                      <a:noFill/>
                    </a:lnT>
                    <a:lnB w="12240">
                      <a:noFill/>
                    </a:lnB>
                    <a:noFill/>
                  </a:tcPr>
                </a:tc>
                <a:tc>
                  <a:txBody>
                    <a:bodyPr/>
                    <a:lstStyle/>
                    <a:p>
                      <a:pPr algn="r">
                        <a:lnSpc>
                          <a:spcPct val="100000"/>
                        </a:lnSpc>
                      </a:pPr>
                      <a:r>
                        <a:rPr lang="en-IN" sz="1800" b="0" strike="noStrike" spc="-1" dirty="0">
                          <a:solidFill>
                            <a:srgbClr val="000000"/>
                          </a:solidFill>
                          <a:latin typeface="Calibri"/>
                        </a:rPr>
                        <a:t>91</a:t>
                      </a:r>
                      <a:endParaRPr lang="en-IN" sz="1800" b="0" strike="noStrike" spc="-1" dirty="0">
                        <a:latin typeface="Arial"/>
                      </a:endParaRPr>
                    </a:p>
                  </a:txBody>
                  <a:tcPr marL="28440" marR="28440">
                    <a:lnL w="12240">
                      <a:noFill/>
                    </a:lnL>
                    <a:lnR w="12240">
                      <a:noFill/>
                    </a:lnR>
                    <a:lnT w="12240">
                      <a:noFill/>
                    </a:lnT>
                    <a:lnB w="12240">
                      <a:noFill/>
                    </a:lnB>
                    <a:noFill/>
                  </a:tcPr>
                </a:tc>
                <a:extLst>
                  <a:ext uri="{0D108BD9-81ED-4DB2-BD59-A6C34878D82A}">
                    <a16:rowId xmlns:a16="http://schemas.microsoft.com/office/drawing/2014/main" val="10001"/>
                  </a:ext>
                </a:extLst>
              </a:tr>
            </a:tbl>
          </a:graphicData>
        </a:graphic>
      </p:graphicFrame>
      <p:sp>
        <p:nvSpPr>
          <p:cNvPr id="10" name="Rectangle 9">
            <a:extLst>
              <a:ext uri="{FF2B5EF4-FFF2-40B4-BE49-F238E27FC236}">
                <a16:creationId xmlns:a16="http://schemas.microsoft.com/office/drawing/2014/main" id="{674A079C-1427-4004-B97E-71261E26FD64}"/>
              </a:ext>
            </a:extLst>
          </p:cNvPr>
          <p:cNvSpPr/>
          <p:nvPr/>
        </p:nvSpPr>
        <p:spPr>
          <a:xfrm>
            <a:off x="228600" y="0"/>
            <a:ext cx="6640849" cy="369332"/>
          </a:xfrm>
          <a:prstGeom prst="rect">
            <a:avLst/>
          </a:prstGeom>
        </p:spPr>
        <p:txBody>
          <a:bodyPr wrap="square">
            <a:spAutoFit/>
          </a:bodyPr>
          <a:lstStyle/>
          <a:p>
            <a:pPr indent="-216000">
              <a:lnSpc>
                <a:spcPct val="100000"/>
              </a:lnSpc>
              <a:buClr>
                <a:srgbClr val="E46C0A"/>
              </a:buClr>
              <a:buFont typeface="Wingdings" charset="2"/>
              <a:buChar char=""/>
            </a:pPr>
            <a:r>
              <a:rPr lang="en-IN" spc="-1" dirty="0">
                <a:solidFill>
                  <a:srgbClr val="E46C0A"/>
                </a:solidFill>
              </a:rPr>
              <a:t>LOAN RATES</a:t>
            </a:r>
            <a:endParaRPr lang="en-IN" spc="-1" dirty="0">
              <a:latin typeface="Arial"/>
            </a:endParaRPr>
          </a:p>
        </p:txBody>
      </p:sp>
      <p:sp>
        <p:nvSpPr>
          <p:cNvPr id="11" name="Rectangle 10">
            <a:extLst>
              <a:ext uri="{FF2B5EF4-FFF2-40B4-BE49-F238E27FC236}">
                <a16:creationId xmlns:a16="http://schemas.microsoft.com/office/drawing/2014/main" id="{04BAB107-9505-46D9-AD3F-EA9E7430BFF2}"/>
              </a:ext>
            </a:extLst>
          </p:cNvPr>
          <p:cNvSpPr/>
          <p:nvPr/>
        </p:nvSpPr>
        <p:spPr>
          <a:xfrm>
            <a:off x="304800" y="3244334"/>
            <a:ext cx="6307399" cy="369332"/>
          </a:xfrm>
          <a:prstGeom prst="rect">
            <a:avLst/>
          </a:prstGeom>
        </p:spPr>
        <p:txBody>
          <a:bodyPr wrap="square">
            <a:spAutoFit/>
          </a:bodyPr>
          <a:lstStyle/>
          <a:p>
            <a:pPr indent="-216000">
              <a:lnSpc>
                <a:spcPct val="100000"/>
              </a:lnSpc>
              <a:buClr>
                <a:srgbClr val="E46C0A"/>
              </a:buClr>
              <a:buFont typeface="Wingdings" charset="2"/>
              <a:buChar char=""/>
            </a:pPr>
            <a:r>
              <a:rPr lang="en-IN" spc="-1" dirty="0">
                <a:solidFill>
                  <a:srgbClr val="E46C0A"/>
                </a:solidFill>
              </a:rPr>
              <a:t>LOANS</a:t>
            </a:r>
            <a:endParaRPr lang="en-IN" spc="-1" dirty="0">
              <a:latin typeface="Arial"/>
            </a:endParaRPr>
          </a:p>
        </p:txBody>
      </p:sp>
    </p:spTree>
    <p:extLst>
      <p:ext uri="{BB962C8B-B14F-4D97-AF65-F5344CB8AC3E}">
        <p14:creationId xmlns:p14="http://schemas.microsoft.com/office/powerpoint/2010/main" val="294816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8E3F119-C0AF-48A3-A7BA-484889051CF3}"/>
              </a:ext>
            </a:extLst>
          </p:cNvPr>
          <p:cNvGraphicFramePr/>
          <p:nvPr>
            <p:extLst>
              <p:ext uri="{D42A27DB-BD31-4B8C-83A1-F6EECF244321}">
                <p14:modId xmlns:p14="http://schemas.microsoft.com/office/powerpoint/2010/main" val="386499387"/>
              </p:ext>
            </p:extLst>
          </p:nvPr>
        </p:nvGraphicFramePr>
        <p:xfrm>
          <a:off x="152400" y="304800"/>
          <a:ext cx="10820040" cy="1920360"/>
        </p:xfrm>
        <a:graphic>
          <a:graphicData uri="http://schemas.openxmlformats.org/drawingml/2006/table">
            <a:tbl>
              <a:tblPr/>
              <a:tblGrid>
                <a:gridCol w="4208910">
                  <a:extLst>
                    <a:ext uri="{9D8B030D-6E8A-4147-A177-3AD203B41FA5}">
                      <a16:colId xmlns:a16="http://schemas.microsoft.com/office/drawing/2014/main" val="20000"/>
                    </a:ext>
                  </a:extLst>
                </a:gridCol>
                <a:gridCol w="4215777">
                  <a:extLst>
                    <a:ext uri="{9D8B030D-6E8A-4147-A177-3AD203B41FA5}">
                      <a16:colId xmlns:a16="http://schemas.microsoft.com/office/drawing/2014/main" val="20001"/>
                    </a:ext>
                  </a:extLst>
                </a:gridCol>
                <a:gridCol w="2395353">
                  <a:extLst>
                    <a:ext uri="{9D8B030D-6E8A-4147-A177-3AD203B41FA5}">
                      <a16:colId xmlns:a16="http://schemas.microsoft.com/office/drawing/2014/main" val="20002"/>
                    </a:ext>
                  </a:extLst>
                </a:gridCol>
              </a:tblGrid>
              <a:tr h="480090">
                <a:tc>
                  <a:txBody>
                    <a:bodyPr/>
                    <a:lstStyle/>
                    <a:p>
                      <a:pPr>
                        <a:lnSpc>
                          <a:spcPct val="100000"/>
                        </a:lnSpc>
                      </a:pPr>
                      <a:r>
                        <a:rPr lang="en-IN" sz="1800" b="1" strike="noStrike" spc="-1" dirty="0">
                          <a:solidFill>
                            <a:srgbClr val="000000"/>
                          </a:solidFill>
                          <a:latin typeface="Calibri"/>
                        </a:rPr>
                        <a:t>Keyword</a:t>
                      </a:r>
                      <a:endParaRPr lang="en-IN" sz="1800" b="0" strike="noStrike" spc="-1" dirty="0">
                        <a:latin typeface="Arial"/>
                      </a:endParaRPr>
                    </a:p>
                  </a:txBody>
                  <a:tcPr marL="28440" marR="28440">
                    <a:lnL w="9360">
                      <a:solidFill>
                        <a:srgbClr val="000000"/>
                      </a:solidFill>
                    </a:lnL>
                    <a:lnR w="9360">
                      <a:solidFill>
                        <a:srgbClr val="CCCCCC"/>
                      </a:solidFill>
                    </a:lnR>
                    <a:lnT w="9360">
                      <a:solidFill>
                        <a:srgbClr val="000000"/>
                      </a:solidFill>
                    </a:lnT>
                    <a:lnB w="9360">
                      <a:solidFill>
                        <a:srgbClr val="CCCCCC"/>
                      </a:solidFill>
                    </a:lnB>
                    <a:noFill/>
                  </a:tcPr>
                </a:tc>
                <a:tc>
                  <a:txBody>
                    <a:bodyPr/>
                    <a:lstStyle/>
                    <a:p>
                      <a:pPr>
                        <a:lnSpc>
                          <a:spcPct val="100000"/>
                        </a:lnSpc>
                      </a:pPr>
                      <a:r>
                        <a:rPr lang="en-IN" sz="1800" b="1" strike="noStrike" spc="-1">
                          <a:solidFill>
                            <a:srgbClr val="000000"/>
                          </a:solidFill>
                          <a:latin typeface="Calibri"/>
                        </a:rPr>
                        <a:t>Avg. monthly searches</a:t>
                      </a:r>
                      <a:endParaRPr lang="en-IN" sz="1800" b="0" strike="noStrike" spc="-1">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a:lstStyle/>
                    <a:p>
                      <a:pPr>
                        <a:lnSpc>
                          <a:spcPct val="100000"/>
                        </a:lnSpc>
                      </a:pPr>
                      <a:r>
                        <a:rPr lang="en-IN" sz="1800" b="1" strike="noStrike" spc="-1">
                          <a:solidFill>
                            <a:srgbClr val="000000"/>
                          </a:solidFill>
                          <a:latin typeface="Calibri"/>
                        </a:rPr>
                        <a:t>Competition</a:t>
                      </a:r>
                      <a:endParaRPr lang="en-IN" sz="1800" b="0" strike="noStrike" spc="-1">
                        <a:latin typeface="Arial"/>
                      </a:endParaRPr>
                    </a:p>
                  </a:txBody>
                  <a:tcPr marL="28440" marR="28440">
                    <a:lnL w="9360">
                      <a:solidFill>
                        <a:srgbClr val="CCCCCC"/>
                      </a:solidFill>
                    </a:lnL>
                    <a:lnR w="9360">
                      <a:solidFill>
                        <a:srgbClr val="000000"/>
                      </a:solidFill>
                    </a:lnR>
                    <a:lnT w="9360">
                      <a:solidFill>
                        <a:srgbClr val="000000"/>
                      </a:solidFill>
                    </a:lnT>
                    <a:lnB w="9360">
                      <a:solidFill>
                        <a:srgbClr val="CCCCCC"/>
                      </a:solidFill>
                    </a:lnB>
                    <a:noFill/>
                  </a:tcPr>
                </a:tc>
                <a:extLst>
                  <a:ext uri="{0D108BD9-81ED-4DB2-BD59-A6C34878D82A}">
                    <a16:rowId xmlns:a16="http://schemas.microsoft.com/office/drawing/2014/main" val="10000"/>
                  </a:ext>
                </a:extLst>
              </a:tr>
              <a:tr h="480090">
                <a:tc>
                  <a:txBody>
                    <a:bodyPr/>
                    <a:lstStyle/>
                    <a:p>
                      <a:pPr>
                        <a:lnSpc>
                          <a:spcPct val="100000"/>
                        </a:lnSpc>
                      </a:pPr>
                      <a:r>
                        <a:rPr lang="en-IN" sz="1800" b="0" strike="noStrike" spc="-1">
                          <a:solidFill>
                            <a:srgbClr val="000000"/>
                          </a:solidFill>
                          <a:latin typeface="Calibri"/>
                        </a:rPr>
                        <a:t>postpaid credit card</a:t>
                      </a:r>
                      <a:endParaRPr lang="en-IN" sz="1800" b="0" strike="noStrike" spc="-1">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800" b="0" strike="noStrike" spc="-1">
                          <a:solidFill>
                            <a:srgbClr val="000000"/>
                          </a:solidFill>
                          <a:latin typeface="Calibri"/>
                        </a:rPr>
                        <a:t>500</a:t>
                      </a:r>
                      <a:endParaRPr lang="en-IN" sz="1800" b="0" strike="noStrike" spc="-1">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800" b="0" strike="noStrike" spc="-1">
                          <a:solidFill>
                            <a:srgbClr val="000000"/>
                          </a:solidFill>
                          <a:latin typeface="Calibri"/>
                        </a:rPr>
                        <a:t>Medium</a:t>
                      </a:r>
                      <a:endParaRPr lang="en-IN" sz="1800" b="0" strike="noStrike" spc="-1">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extLst>
                  <a:ext uri="{0D108BD9-81ED-4DB2-BD59-A6C34878D82A}">
                    <a16:rowId xmlns:a16="http://schemas.microsoft.com/office/drawing/2014/main" val="10001"/>
                  </a:ext>
                </a:extLst>
              </a:tr>
              <a:tr h="480090">
                <a:tc>
                  <a:txBody>
                    <a:bodyPr/>
                    <a:lstStyle/>
                    <a:p>
                      <a:pPr>
                        <a:lnSpc>
                          <a:spcPct val="100000"/>
                        </a:lnSpc>
                      </a:pPr>
                      <a:r>
                        <a:rPr lang="en-IN" sz="1800" b="0" strike="noStrike" spc="-1" dirty="0">
                          <a:solidFill>
                            <a:srgbClr val="000000"/>
                          </a:solidFill>
                          <a:latin typeface="Calibri"/>
                        </a:rPr>
                        <a:t>fixed deposit credit card</a:t>
                      </a:r>
                      <a:endParaRPr lang="en-IN" sz="1800" b="0" strike="noStrike" spc="-1" dirty="0">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800" b="0" strike="noStrike" spc="-1">
                          <a:solidFill>
                            <a:srgbClr val="000000"/>
                          </a:solidFill>
                          <a:latin typeface="Calibri"/>
                        </a:rPr>
                        <a:t>Medium</a:t>
                      </a:r>
                      <a:endParaRPr lang="en-IN" sz="1800" b="0" strike="noStrike" spc="-1">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extLst>
                  <a:ext uri="{0D108BD9-81ED-4DB2-BD59-A6C34878D82A}">
                    <a16:rowId xmlns:a16="http://schemas.microsoft.com/office/drawing/2014/main" val="10002"/>
                  </a:ext>
                </a:extLst>
              </a:tr>
              <a:tr h="480090">
                <a:tc>
                  <a:txBody>
                    <a:bodyPr/>
                    <a:lstStyle/>
                    <a:p>
                      <a:pPr>
                        <a:lnSpc>
                          <a:spcPct val="100000"/>
                        </a:lnSpc>
                      </a:pPr>
                      <a:r>
                        <a:rPr lang="en-IN" sz="1800" b="0" strike="noStrike" spc="-1" dirty="0">
                          <a:solidFill>
                            <a:srgbClr val="000000"/>
                          </a:solidFill>
                          <a:latin typeface="Calibri"/>
                        </a:rPr>
                        <a:t>fuel credit card</a:t>
                      </a:r>
                      <a:endParaRPr lang="en-IN" sz="1800" b="0" strike="noStrike" spc="-1" dirty="0">
                        <a:latin typeface="Arial"/>
                      </a:endParaRPr>
                    </a:p>
                  </a:txBody>
                  <a:tcPr marL="28440" marR="28440">
                    <a:lnL w="9360">
                      <a:solidFill>
                        <a:srgbClr val="000000"/>
                      </a:solidFill>
                    </a:lnL>
                    <a:lnR w="9360">
                      <a:solidFill>
                        <a:srgbClr val="CCCCCC"/>
                      </a:solidFill>
                    </a:lnR>
                    <a:lnT w="9360">
                      <a:solidFill>
                        <a:srgbClr val="CCCCCC"/>
                      </a:solidFill>
                    </a:lnT>
                    <a:lnB w="936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a:lstStyle/>
                    <a:p>
                      <a:pPr>
                        <a:lnSpc>
                          <a:spcPct val="100000"/>
                        </a:lnSpc>
                      </a:pPr>
                      <a:r>
                        <a:rPr lang="en-IN" sz="1800" b="0" strike="noStrike" spc="-1" dirty="0">
                          <a:solidFill>
                            <a:srgbClr val="000000"/>
                          </a:solidFill>
                          <a:latin typeface="Calibri"/>
                        </a:rPr>
                        <a:t>Medium</a:t>
                      </a:r>
                      <a:endParaRPr lang="en-IN" sz="1800" b="0" strike="noStrike" spc="-1" dirty="0">
                        <a:latin typeface="Arial"/>
                      </a:endParaRPr>
                    </a:p>
                  </a:txBody>
                  <a:tcPr marL="28440" marR="28440">
                    <a:lnL w="9360">
                      <a:solidFill>
                        <a:srgbClr val="CCCCCC"/>
                      </a:solidFill>
                    </a:lnL>
                    <a:lnR w="9360">
                      <a:solidFill>
                        <a:srgbClr val="000000"/>
                      </a:solidFill>
                    </a:lnR>
                    <a:lnT w="9360">
                      <a:solidFill>
                        <a:srgbClr val="CCCCCC"/>
                      </a:solidFill>
                    </a:lnT>
                    <a:lnB w="9360">
                      <a:solidFill>
                        <a:srgbClr val="000000"/>
                      </a:solidFill>
                    </a:lnB>
                    <a:no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268E0E70-8C9D-45C4-9B61-DACCD1777B23}"/>
              </a:ext>
            </a:extLst>
          </p:cNvPr>
          <p:cNvSpPr/>
          <p:nvPr/>
        </p:nvSpPr>
        <p:spPr>
          <a:xfrm>
            <a:off x="152400" y="0"/>
            <a:ext cx="6822238" cy="369332"/>
          </a:xfrm>
          <a:prstGeom prst="rect">
            <a:avLst/>
          </a:prstGeom>
        </p:spPr>
        <p:txBody>
          <a:bodyPr wrap="square">
            <a:spAutoFit/>
          </a:bodyPr>
          <a:lstStyle/>
          <a:p>
            <a:pPr indent="-216000">
              <a:lnSpc>
                <a:spcPct val="100000"/>
              </a:lnSpc>
              <a:buClr>
                <a:srgbClr val="E46C0A"/>
              </a:buClr>
              <a:buFont typeface="Wingdings" charset="2"/>
              <a:buChar char=""/>
            </a:pPr>
            <a:r>
              <a:rPr lang="en-IN" spc="-1" dirty="0">
                <a:solidFill>
                  <a:srgbClr val="E46C0A"/>
                </a:solidFill>
              </a:rPr>
              <a:t>CREDIT CARDS</a:t>
            </a:r>
            <a:endParaRPr lang="en-IN" spc="-1" dirty="0">
              <a:latin typeface="Arial"/>
            </a:endParaRPr>
          </a:p>
        </p:txBody>
      </p:sp>
      <p:graphicFrame>
        <p:nvGraphicFramePr>
          <p:cNvPr id="5" name="Table 3">
            <a:extLst>
              <a:ext uri="{FF2B5EF4-FFF2-40B4-BE49-F238E27FC236}">
                <a16:creationId xmlns:a16="http://schemas.microsoft.com/office/drawing/2014/main" id="{E36E662F-74F4-4D30-8B38-B2ABBEB2C6BC}"/>
              </a:ext>
            </a:extLst>
          </p:cNvPr>
          <p:cNvGraphicFramePr/>
          <p:nvPr>
            <p:extLst>
              <p:ext uri="{D42A27DB-BD31-4B8C-83A1-F6EECF244321}">
                <p14:modId xmlns:p14="http://schemas.microsoft.com/office/powerpoint/2010/main" val="1439937998"/>
              </p:ext>
            </p:extLst>
          </p:nvPr>
        </p:nvGraphicFramePr>
        <p:xfrm>
          <a:off x="152400" y="2161320"/>
          <a:ext cx="11277600" cy="886680"/>
        </p:xfrm>
        <a:graphic>
          <a:graphicData uri="http://schemas.openxmlformats.org/drawingml/2006/table">
            <a:tbl>
              <a:tblPr/>
              <a:tblGrid>
                <a:gridCol w="9751673">
                  <a:extLst>
                    <a:ext uri="{9D8B030D-6E8A-4147-A177-3AD203B41FA5}">
                      <a16:colId xmlns:a16="http://schemas.microsoft.com/office/drawing/2014/main" val="20000"/>
                    </a:ext>
                  </a:extLst>
                </a:gridCol>
                <a:gridCol w="338917">
                  <a:extLst>
                    <a:ext uri="{9D8B030D-6E8A-4147-A177-3AD203B41FA5}">
                      <a16:colId xmlns:a16="http://schemas.microsoft.com/office/drawing/2014/main" val="20001"/>
                    </a:ext>
                  </a:extLst>
                </a:gridCol>
                <a:gridCol w="338917">
                  <a:extLst>
                    <a:ext uri="{9D8B030D-6E8A-4147-A177-3AD203B41FA5}">
                      <a16:colId xmlns:a16="http://schemas.microsoft.com/office/drawing/2014/main" val="20002"/>
                    </a:ext>
                  </a:extLst>
                </a:gridCol>
                <a:gridCol w="848093">
                  <a:extLst>
                    <a:ext uri="{9D8B030D-6E8A-4147-A177-3AD203B41FA5}">
                      <a16:colId xmlns:a16="http://schemas.microsoft.com/office/drawing/2014/main" val="20003"/>
                    </a:ext>
                  </a:extLst>
                </a:gridCol>
              </a:tblGrid>
              <a:tr h="438805">
                <a:tc>
                  <a:txBody>
                    <a:bodyPr/>
                    <a:lstStyle/>
                    <a:p>
                      <a:pPr>
                        <a:lnSpc>
                          <a:spcPct val="100000"/>
                        </a:lnSpc>
                      </a:pPr>
                      <a:r>
                        <a:rPr lang="en-IN" sz="1800" b="1" strike="noStrike" spc="-1" dirty="0">
                          <a:solidFill>
                            <a:srgbClr val="000000"/>
                          </a:solidFill>
                          <a:latin typeface="Calibri"/>
                        </a:rPr>
                        <a:t>Meta Title</a:t>
                      </a:r>
                      <a:endParaRPr lang="en-IN" sz="1800" b="0" strike="noStrike" spc="-1" dirty="0">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447875">
                <a:tc>
                  <a:txBody>
                    <a:bodyPr/>
                    <a:lstStyle/>
                    <a:p>
                      <a:pPr>
                        <a:lnSpc>
                          <a:spcPct val="100000"/>
                        </a:lnSpc>
                      </a:pPr>
                      <a:r>
                        <a:rPr lang="en-IN" sz="1800" b="0" strike="noStrike" spc="-1">
                          <a:solidFill>
                            <a:srgbClr val="000000"/>
                          </a:solidFill>
                          <a:latin typeface="Calibri"/>
                        </a:rPr>
                        <a:t>We introducing new postpaid,fixed deposit,fuel Credit cards in our Bank</a:t>
                      </a:r>
                      <a:endParaRPr lang="en-IN" sz="1800" b="0" strike="noStrike" spc="-1">
                        <a:latin typeface="Arial"/>
                      </a:endParaRPr>
                    </a:p>
                  </a:txBody>
                  <a:tcPr>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71</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6" name="Table 4">
            <a:extLst>
              <a:ext uri="{FF2B5EF4-FFF2-40B4-BE49-F238E27FC236}">
                <a16:creationId xmlns:a16="http://schemas.microsoft.com/office/drawing/2014/main" id="{5E84AF92-8BAA-49F9-9E3E-AE62FCE393CB}"/>
              </a:ext>
            </a:extLst>
          </p:cNvPr>
          <p:cNvGraphicFramePr/>
          <p:nvPr>
            <p:extLst>
              <p:ext uri="{D42A27DB-BD31-4B8C-83A1-F6EECF244321}">
                <p14:modId xmlns:p14="http://schemas.microsoft.com/office/powerpoint/2010/main" val="3367023579"/>
              </p:ext>
            </p:extLst>
          </p:nvPr>
        </p:nvGraphicFramePr>
        <p:xfrm>
          <a:off x="152400" y="2880360"/>
          <a:ext cx="11359786" cy="952200"/>
        </p:xfrm>
        <a:graphic>
          <a:graphicData uri="http://schemas.openxmlformats.org/drawingml/2006/table">
            <a:tbl>
              <a:tblPr/>
              <a:tblGrid>
                <a:gridCol w="10213697">
                  <a:extLst>
                    <a:ext uri="{9D8B030D-6E8A-4147-A177-3AD203B41FA5}">
                      <a16:colId xmlns:a16="http://schemas.microsoft.com/office/drawing/2014/main" val="20000"/>
                    </a:ext>
                  </a:extLst>
                </a:gridCol>
                <a:gridCol w="103281">
                  <a:extLst>
                    <a:ext uri="{9D8B030D-6E8A-4147-A177-3AD203B41FA5}">
                      <a16:colId xmlns:a16="http://schemas.microsoft.com/office/drawing/2014/main" val="20001"/>
                    </a:ext>
                  </a:extLst>
                </a:gridCol>
                <a:gridCol w="168934">
                  <a:extLst>
                    <a:ext uri="{9D8B030D-6E8A-4147-A177-3AD203B41FA5}">
                      <a16:colId xmlns:a16="http://schemas.microsoft.com/office/drawing/2014/main" val="20002"/>
                    </a:ext>
                  </a:extLst>
                </a:gridCol>
                <a:gridCol w="154923">
                  <a:extLst>
                    <a:ext uri="{9D8B030D-6E8A-4147-A177-3AD203B41FA5}">
                      <a16:colId xmlns:a16="http://schemas.microsoft.com/office/drawing/2014/main" val="20003"/>
                    </a:ext>
                  </a:extLst>
                </a:gridCol>
                <a:gridCol w="109268">
                  <a:extLst>
                    <a:ext uri="{9D8B030D-6E8A-4147-A177-3AD203B41FA5}">
                      <a16:colId xmlns:a16="http://schemas.microsoft.com/office/drawing/2014/main" val="20004"/>
                    </a:ext>
                  </a:extLst>
                </a:gridCol>
                <a:gridCol w="103281">
                  <a:extLst>
                    <a:ext uri="{9D8B030D-6E8A-4147-A177-3AD203B41FA5}">
                      <a16:colId xmlns:a16="http://schemas.microsoft.com/office/drawing/2014/main" val="20005"/>
                    </a:ext>
                  </a:extLst>
                </a:gridCol>
                <a:gridCol w="506402">
                  <a:extLst>
                    <a:ext uri="{9D8B030D-6E8A-4147-A177-3AD203B41FA5}">
                      <a16:colId xmlns:a16="http://schemas.microsoft.com/office/drawing/2014/main" val="20006"/>
                    </a:ext>
                  </a:extLst>
                </a:gridCol>
              </a:tblGrid>
              <a:tr h="312120">
                <a:tc>
                  <a:txBody>
                    <a:bodyPr/>
                    <a:lstStyle/>
                    <a:p>
                      <a:pPr>
                        <a:lnSpc>
                          <a:spcPct val="100000"/>
                        </a:lnSpc>
                      </a:pPr>
                      <a:r>
                        <a:rPr lang="en-IN" sz="1800" b="1" strike="noStrike" spc="-1">
                          <a:solidFill>
                            <a:srgbClr val="000000"/>
                          </a:solidFill>
                          <a:latin typeface="Calibri"/>
                        </a:rPr>
                        <a:t>Meta Description</a:t>
                      </a:r>
                      <a:endParaRPr lang="en-IN" sz="1800" b="0" strike="noStrike" spc="-1">
                        <a:latin typeface="Arial"/>
                      </a:endParaRPr>
                    </a:p>
                  </a:txBody>
                  <a:tcPr marL="28440" marR="28440">
                    <a:lnL w="9360">
                      <a:noFill/>
                    </a:lnL>
                    <a:lnR w="9360">
                      <a:noFill/>
                    </a:lnR>
                    <a:lnT w="9360">
                      <a:noFill/>
                    </a:lnT>
                    <a:lnB w="9360">
                      <a:noFill/>
                    </a:lnB>
                    <a:noFill/>
                  </a:tcPr>
                </a:tc>
                <a:tc>
                  <a:txBody>
                    <a:bodyPr/>
                    <a:lstStyle/>
                    <a:p>
                      <a:endParaRPr lang="en-US" dirty="0"/>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586440">
                <a:tc>
                  <a:txBody>
                    <a:bodyPr/>
                    <a:lstStyle/>
                    <a:p>
                      <a:pPr>
                        <a:lnSpc>
                          <a:spcPct val="100000"/>
                        </a:lnSpc>
                      </a:pPr>
                      <a:r>
                        <a:rPr lang="en-IN" sz="1800" b="0" strike="noStrike" spc="-1" dirty="0">
                          <a:solidFill>
                            <a:srgbClr val="000000"/>
                          </a:solidFill>
                          <a:latin typeface="Calibri"/>
                        </a:rPr>
                        <a:t>Enjoy the Benefits of new Featured Credit cards like </a:t>
                      </a:r>
                      <a:r>
                        <a:rPr lang="en-IN" sz="1800" b="0" strike="noStrike" spc="-1" dirty="0" err="1">
                          <a:solidFill>
                            <a:srgbClr val="000000"/>
                          </a:solidFill>
                          <a:latin typeface="Calibri"/>
                        </a:rPr>
                        <a:t>Postpaid</a:t>
                      </a:r>
                      <a:r>
                        <a:rPr lang="en-IN" sz="1800" b="0" strike="noStrike" spc="-1" dirty="0">
                          <a:solidFill>
                            <a:srgbClr val="000000"/>
                          </a:solidFill>
                          <a:latin typeface="Calibri"/>
                        </a:rPr>
                        <a:t>  , Fixed deposit, Fuel credit cards in our Bank</a:t>
                      </a:r>
                      <a:endParaRPr lang="en-IN" sz="1800" b="0" strike="noStrike" spc="-1" dirty="0">
                        <a:latin typeface="Arial"/>
                      </a:endParaRPr>
                    </a:p>
                  </a:txBody>
                  <a:tcPr>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108</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7" name="Table 1">
            <a:extLst>
              <a:ext uri="{FF2B5EF4-FFF2-40B4-BE49-F238E27FC236}">
                <a16:creationId xmlns:a16="http://schemas.microsoft.com/office/drawing/2014/main" id="{AF3CC6E1-F883-45C0-A863-16AEFAD191BA}"/>
              </a:ext>
            </a:extLst>
          </p:cNvPr>
          <p:cNvGraphicFramePr/>
          <p:nvPr>
            <p:extLst>
              <p:ext uri="{D42A27DB-BD31-4B8C-83A1-F6EECF244321}">
                <p14:modId xmlns:p14="http://schemas.microsoft.com/office/powerpoint/2010/main" val="2937833078"/>
              </p:ext>
            </p:extLst>
          </p:nvPr>
        </p:nvGraphicFramePr>
        <p:xfrm>
          <a:off x="76200" y="4099560"/>
          <a:ext cx="9981720" cy="1463040"/>
        </p:xfrm>
        <a:graphic>
          <a:graphicData uri="http://schemas.openxmlformats.org/drawingml/2006/table">
            <a:tbl>
              <a:tblPr/>
              <a:tblGrid>
                <a:gridCol w="4137840">
                  <a:extLst>
                    <a:ext uri="{9D8B030D-6E8A-4147-A177-3AD203B41FA5}">
                      <a16:colId xmlns:a16="http://schemas.microsoft.com/office/drawing/2014/main" val="20000"/>
                    </a:ext>
                  </a:extLst>
                </a:gridCol>
                <a:gridCol w="3497760">
                  <a:extLst>
                    <a:ext uri="{9D8B030D-6E8A-4147-A177-3AD203B41FA5}">
                      <a16:colId xmlns:a16="http://schemas.microsoft.com/office/drawing/2014/main" val="20001"/>
                    </a:ext>
                  </a:extLst>
                </a:gridCol>
                <a:gridCol w="2346120">
                  <a:extLst>
                    <a:ext uri="{9D8B030D-6E8A-4147-A177-3AD203B41FA5}">
                      <a16:colId xmlns:a16="http://schemas.microsoft.com/office/drawing/2014/main" val="20002"/>
                    </a:ext>
                  </a:extLst>
                </a:gridCol>
              </a:tblGrid>
              <a:tr h="267840">
                <a:tc>
                  <a:txBody>
                    <a:bodyPr/>
                    <a:lstStyle/>
                    <a:p>
                      <a:pPr>
                        <a:lnSpc>
                          <a:spcPct val="100000"/>
                        </a:lnSpc>
                      </a:pPr>
                      <a:r>
                        <a:rPr lang="en-IN" sz="1800" b="1" strike="noStrike" spc="-1" dirty="0">
                          <a:solidFill>
                            <a:srgbClr val="000000"/>
                          </a:solidFill>
                          <a:latin typeface="Calibri"/>
                        </a:rPr>
                        <a:t>Keyword</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Avg. monthly searches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Competition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67840">
                <a:tc>
                  <a:txBody>
                    <a:bodyPr/>
                    <a:lstStyle/>
                    <a:p>
                      <a:pPr>
                        <a:lnSpc>
                          <a:spcPct val="100000"/>
                        </a:lnSpc>
                      </a:pPr>
                      <a:r>
                        <a:rPr lang="en-IN" sz="1800" b="0" strike="noStrike" spc="-1">
                          <a:solidFill>
                            <a:srgbClr val="000000"/>
                          </a:solidFill>
                          <a:latin typeface="Calibri"/>
                        </a:rPr>
                        <a:t>credit card charges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Low</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67840">
                <a:tc>
                  <a:txBody>
                    <a:bodyPr/>
                    <a:lstStyle/>
                    <a:p>
                      <a:pPr>
                        <a:lnSpc>
                          <a:spcPct val="100000"/>
                        </a:lnSpc>
                      </a:pPr>
                      <a:r>
                        <a:rPr lang="en-IN" sz="1800" b="0" strike="noStrike" spc="-1">
                          <a:solidFill>
                            <a:srgbClr val="000000"/>
                          </a:solidFill>
                          <a:latin typeface="Calibri"/>
                        </a:rPr>
                        <a:t>debit card transaction charges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67840">
                <a:tc>
                  <a:txBody>
                    <a:bodyPr/>
                    <a:lstStyle/>
                    <a:p>
                      <a:pPr>
                        <a:lnSpc>
                          <a:spcPct val="100000"/>
                        </a:lnSpc>
                      </a:pPr>
                      <a:r>
                        <a:rPr lang="en-IN" sz="1800" b="0" strike="noStrike" spc="-1" dirty="0">
                          <a:solidFill>
                            <a:srgbClr val="000000"/>
                          </a:solidFill>
                          <a:latin typeface="Calibri"/>
                        </a:rPr>
                        <a:t>credit card swipe charges</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Low</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8" name="Table 3">
            <a:extLst>
              <a:ext uri="{FF2B5EF4-FFF2-40B4-BE49-F238E27FC236}">
                <a16:creationId xmlns:a16="http://schemas.microsoft.com/office/drawing/2014/main" id="{E3ED3813-302E-4716-880F-5EF16A3BAB72}"/>
              </a:ext>
            </a:extLst>
          </p:cNvPr>
          <p:cNvGraphicFramePr/>
          <p:nvPr>
            <p:extLst>
              <p:ext uri="{D42A27DB-BD31-4B8C-83A1-F6EECF244321}">
                <p14:modId xmlns:p14="http://schemas.microsoft.com/office/powerpoint/2010/main" val="4237499408"/>
              </p:ext>
            </p:extLst>
          </p:nvPr>
        </p:nvGraphicFramePr>
        <p:xfrm>
          <a:off x="69840" y="5516880"/>
          <a:ext cx="11359785" cy="731520"/>
        </p:xfrm>
        <a:graphic>
          <a:graphicData uri="http://schemas.openxmlformats.org/drawingml/2006/table">
            <a:tbl>
              <a:tblPr/>
              <a:tblGrid>
                <a:gridCol w="8042659">
                  <a:extLst>
                    <a:ext uri="{9D8B030D-6E8A-4147-A177-3AD203B41FA5}">
                      <a16:colId xmlns:a16="http://schemas.microsoft.com/office/drawing/2014/main" val="20000"/>
                    </a:ext>
                  </a:extLst>
                </a:gridCol>
                <a:gridCol w="552718">
                  <a:extLst>
                    <a:ext uri="{9D8B030D-6E8A-4147-A177-3AD203B41FA5}">
                      <a16:colId xmlns:a16="http://schemas.microsoft.com/office/drawing/2014/main" val="20001"/>
                    </a:ext>
                  </a:extLst>
                </a:gridCol>
                <a:gridCol w="509319">
                  <a:extLst>
                    <a:ext uri="{9D8B030D-6E8A-4147-A177-3AD203B41FA5}">
                      <a16:colId xmlns:a16="http://schemas.microsoft.com/office/drawing/2014/main" val="20002"/>
                    </a:ext>
                  </a:extLst>
                </a:gridCol>
                <a:gridCol w="2255089">
                  <a:extLst>
                    <a:ext uri="{9D8B030D-6E8A-4147-A177-3AD203B41FA5}">
                      <a16:colId xmlns:a16="http://schemas.microsoft.com/office/drawing/2014/main" val="20003"/>
                    </a:ext>
                  </a:extLst>
                </a:gridCol>
              </a:tblGrid>
              <a:tr h="213360">
                <a:tc>
                  <a:txBody>
                    <a:bodyPr/>
                    <a:lstStyle/>
                    <a:p>
                      <a:pPr>
                        <a:lnSpc>
                          <a:spcPct val="100000"/>
                        </a:lnSpc>
                      </a:pPr>
                      <a:r>
                        <a:rPr lang="en-IN" sz="1800" b="1" strike="noStrike" spc="-1" dirty="0">
                          <a:solidFill>
                            <a:srgbClr val="000000"/>
                          </a:solidFill>
                          <a:latin typeface="Calibri"/>
                        </a:rPr>
                        <a:t>Meta Title</a:t>
                      </a:r>
                      <a:endParaRPr lang="en-IN" sz="1800" b="0" strike="noStrike" spc="-1" dirty="0">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dirty="0"/>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213360">
                <a:tc>
                  <a:txBody>
                    <a:bodyPr/>
                    <a:lstStyle/>
                    <a:p>
                      <a:pPr>
                        <a:lnSpc>
                          <a:spcPct val="100000"/>
                        </a:lnSpc>
                      </a:pPr>
                      <a:r>
                        <a:rPr lang="en-IN" sz="1800" b="0" strike="noStrike" spc="-1">
                          <a:solidFill>
                            <a:srgbClr val="000000"/>
                          </a:solidFill>
                          <a:latin typeface="Calibri"/>
                        </a:rPr>
                        <a:t>Check the charges of Credit card,debit card &amp; credit card swipe charges</a:t>
                      </a:r>
                      <a:endParaRPr lang="en-IN" sz="1800" b="0" strike="noStrike" spc="-1">
                        <a:latin typeface="Arial"/>
                      </a:endParaRPr>
                    </a:p>
                  </a:txBody>
                  <a:tcPr>
                    <a:lnL w="9360">
                      <a:noFill/>
                    </a:lnL>
                    <a:lnR w="9360">
                      <a:noFill/>
                    </a:lnR>
                    <a:lnT w="9360">
                      <a:noFill/>
                    </a:lnT>
                    <a:lnB w="9360">
                      <a:noFill/>
                    </a:lnB>
                    <a:noFill/>
                  </a:tcPr>
                </a:tc>
                <a:tc>
                  <a:txBody>
                    <a:bodyPr/>
                    <a:lstStyle/>
                    <a:p>
                      <a:endParaRPr lang="en-US" dirty="0"/>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71</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9" name="Table 4">
            <a:extLst>
              <a:ext uri="{FF2B5EF4-FFF2-40B4-BE49-F238E27FC236}">
                <a16:creationId xmlns:a16="http://schemas.microsoft.com/office/drawing/2014/main" id="{5901388D-CBD8-4667-984B-7467821BC56C}"/>
              </a:ext>
            </a:extLst>
          </p:cNvPr>
          <p:cNvGraphicFramePr/>
          <p:nvPr>
            <p:extLst>
              <p:ext uri="{D42A27DB-BD31-4B8C-83A1-F6EECF244321}">
                <p14:modId xmlns:p14="http://schemas.microsoft.com/office/powerpoint/2010/main" val="2300738858"/>
              </p:ext>
            </p:extLst>
          </p:nvPr>
        </p:nvGraphicFramePr>
        <p:xfrm>
          <a:off x="76199" y="6126480"/>
          <a:ext cx="11353426" cy="731520"/>
        </p:xfrm>
        <a:graphic>
          <a:graphicData uri="http://schemas.openxmlformats.org/drawingml/2006/table">
            <a:tbl>
              <a:tblPr/>
              <a:tblGrid>
                <a:gridCol w="9117300">
                  <a:extLst>
                    <a:ext uri="{9D8B030D-6E8A-4147-A177-3AD203B41FA5}">
                      <a16:colId xmlns:a16="http://schemas.microsoft.com/office/drawing/2014/main" val="20000"/>
                    </a:ext>
                  </a:extLst>
                </a:gridCol>
                <a:gridCol w="171978">
                  <a:extLst>
                    <a:ext uri="{9D8B030D-6E8A-4147-A177-3AD203B41FA5}">
                      <a16:colId xmlns:a16="http://schemas.microsoft.com/office/drawing/2014/main" val="20001"/>
                    </a:ext>
                  </a:extLst>
                </a:gridCol>
                <a:gridCol w="343957">
                  <a:extLst>
                    <a:ext uri="{9D8B030D-6E8A-4147-A177-3AD203B41FA5}">
                      <a16:colId xmlns:a16="http://schemas.microsoft.com/office/drawing/2014/main" val="20002"/>
                    </a:ext>
                  </a:extLst>
                </a:gridCol>
                <a:gridCol w="1720191">
                  <a:extLst>
                    <a:ext uri="{9D8B030D-6E8A-4147-A177-3AD203B41FA5}">
                      <a16:colId xmlns:a16="http://schemas.microsoft.com/office/drawing/2014/main" val="20003"/>
                    </a:ext>
                  </a:extLst>
                </a:gridCol>
              </a:tblGrid>
              <a:tr h="312120">
                <a:tc>
                  <a:txBody>
                    <a:bodyPr/>
                    <a:lstStyle/>
                    <a:p>
                      <a:pPr>
                        <a:lnSpc>
                          <a:spcPct val="100000"/>
                        </a:lnSpc>
                      </a:pPr>
                      <a:r>
                        <a:rPr lang="en-IN" sz="1800" b="1" strike="noStrike" spc="-1">
                          <a:solidFill>
                            <a:srgbClr val="000000"/>
                          </a:solidFill>
                          <a:latin typeface="Calibri"/>
                        </a:rPr>
                        <a:t>Meta Description</a:t>
                      </a:r>
                      <a:endParaRPr lang="en-IN" sz="1800" b="0" strike="noStrike" spc="-1">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312120">
                <a:tc>
                  <a:txBody>
                    <a:bodyPr/>
                    <a:lstStyle/>
                    <a:p>
                      <a:pPr>
                        <a:lnSpc>
                          <a:spcPct val="100000"/>
                        </a:lnSpc>
                      </a:pPr>
                      <a:r>
                        <a:rPr lang="en-IN" sz="1800" b="0" strike="noStrike" spc="-1" dirty="0">
                          <a:solidFill>
                            <a:srgbClr val="000000"/>
                          </a:solidFill>
                          <a:latin typeface="Calibri"/>
                        </a:rPr>
                        <a:t>Apply </a:t>
                      </a:r>
                      <a:r>
                        <a:rPr lang="en-IN" sz="1800" b="0" strike="noStrike" spc="-1" dirty="0" err="1">
                          <a:solidFill>
                            <a:srgbClr val="000000"/>
                          </a:solidFill>
                          <a:latin typeface="Calibri"/>
                        </a:rPr>
                        <a:t>Feautured</a:t>
                      </a:r>
                      <a:r>
                        <a:rPr lang="en-IN" sz="1800" b="0" strike="noStrike" spc="-1" dirty="0">
                          <a:solidFill>
                            <a:srgbClr val="000000"/>
                          </a:solidFill>
                          <a:latin typeface="Calibri"/>
                        </a:rPr>
                        <a:t> Loans like Home loan, Mudra Loan, Student Loan from YES BANK</a:t>
                      </a:r>
                      <a:endParaRPr lang="en-IN" sz="1800" b="0" strike="noStrike" spc="-1" dirty="0">
                        <a:latin typeface="Arial"/>
                      </a:endParaRPr>
                    </a:p>
                  </a:txBody>
                  <a:tcPr>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72</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sp>
        <p:nvSpPr>
          <p:cNvPr id="10" name="Rectangle 9">
            <a:extLst>
              <a:ext uri="{FF2B5EF4-FFF2-40B4-BE49-F238E27FC236}">
                <a16:creationId xmlns:a16="http://schemas.microsoft.com/office/drawing/2014/main" id="{E0B12C51-1951-4A85-80AD-F75BBBB738FA}"/>
              </a:ext>
            </a:extLst>
          </p:cNvPr>
          <p:cNvSpPr/>
          <p:nvPr/>
        </p:nvSpPr>
        <p:spPr>
          <a:xfrm>
            <a:off x="76200" y="3733800"/>
            <a:ext cx="1287084" cy="369332"/>
          </a:xfrm>
          <a:prstGeom prst="rect">
            <a:avLst/>
          </a:prstGeom>
        </p:spPr>
        <p:txBody>
          <a:bodyPr wrap="square">
            <a:spAutoFit/>
          </a:bodyPr>
          <a:lstStyle/>
          <a:p>
            <a:pPr indent="-216000">
              <a:lnSpc>
                <a:spcPct val="100000"/>
              </a:lnSpc>
              <a:buClr>
                <a:srgbClr val="E46C0A"/>
              </a:buClr>
              <a:buFont typeface="Wingdings" charset="2"/>
              <a:buChar char=""/>
            </a:pPr>
            <a:r>
              <a:rPr lang="en-IN" spc="-1" dirty="0">
                <a:solidFill>
                  <a:srgbClr val="E46C0A"/>
                </a:solidFill>
              </a:rPr>
              <a:t>CHARGES</a:t>
            </a:r>
            <a:endParaRPr lang="en-IN" spc="-1" dirty="0">
              <a:latin typeface="Arial"/>
            </a:endParaRPr>
          </a:p>
        </p:txBody>
      </p:sp>
    </p:spTree>
    <p:extLst>
      <p:ext uri="{BB962C8B-B14F-4D97-AF65-F5344CB8AC3E}">
        <p14:creationId xmlns:p14="http://schemas.microsoft.com/office/powerpoint/2010/main" val="224698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EA550212-ED9B-4E37-9F95-1809F7229AB5}"/>
              </a:ext>
            </a:extLst>
          </p:cNvPr>
          <p:cNvGraphicFramePr/>
          <p:nvPr>
            <p:extLst>
              <p:ext uri="{D42A27DB-BD31-4B8C-83A1-F6EECF244321}">
                <p14:modId xmlns:p14="http://schemas.microsoft.com/office/powerpoint/2010/main" val="4193054100"/>
              </p:ext>
            </p:extLst>
          </p:nvPr>
        </p:nvGraphicFramePr>
        <p:xfrm>
          <a:off x="152400" y="533400"/>
          <a:ext cx="10058040" cy="1463040"/>
        </p:xfrm>
        <a:graphic>
          <a:graphicData uri="http://schemas.openxmlformats.org/drawingml/2006/table">
            <a:tbl>
              <a:tblPr/>
              <a:tblGrid>
                <a:gridCol w="3907080">
                  <a:extLst>
                    <a:ext uri="{9D8B030D-6E8A-4147-A177-3AD203B41FA5}">
                      <a16:colId xmlns:a16="http://schemas.microsoft.com/office/drawing/2014/main" val="20000"/>
                    </a:ext>
                  </a:extLst>
                </a:gridCol>
                <a:gridCol w="3881880">
                  <a:extLst>
                    <a:ext uri="{9D8B030D-6E8A-4147-A177-3AD203B41FA5}">
                      <a16:colId xmlns:a16="http://schemas.microsoft.com/office/drawing/2014/main" val="20001"/>
                    </a:ext>
                  </a:extLst>
                </a:gridCol>
                <a:gridCol w="2269080">
                  <a:extLst>
                    <a:ext uri="{9D8B030D-6E8A-4147-A177-3AD203B41FA5}">
                      <a16:colId xmlns:a16="http://schemas.microsoft.com/office/drawing/2014/main" val="20002"/>
                    </a:ext>
                  </a:extLst>
                </a:gridCol>
              </a:tblGrid>
              <a:tr h="312120">
                <a:tc>
                  <a:txBody>
                    <a:bodyPr/>
                    <a:lstStyle/>
                    <a:p>
                      <a:pPr>
                        <a:lnSpc>
                          <a:spcPct val="100000"/>
                        </a:lnSpc>
                      </a:pPr>
                      <a:r>
                        <a:rPr lang="en-IN" sz="1800" b="1" strike="noStrike" spc="-1" dirty="0">
                          <a:solidFill>
                            <a:srgbClr val="000000"/>
                          </a:solidFill>
                          <a:latin typeface="Calibri"/>
                        </a:rPr>
                        <a:t>Keyword</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Avg. monthly searches</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1" strike="noStrike" spc="-1">
                          <a:solidFill>
                            <a:srgbClr val="000000"/>
                          </a:solidFill>
                          <a:latin typeface="Calibri"/>
                        </a:rPr>
                        <a:t>Competition</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2120">
                <a:tc>
                  <a:txBody>
                    <a:bodyPr/>
                    <a:lstStyle/>
                    <a:p>
                      <a:pPr>
                        <a:lnSpc>
                          <a:spcPct val="100000"/>
                        </a:lnSpc>
                      </a:pPr>
                      <a:r>
                        <a:rPr lang="en-IN" sz="1800" b="0" strike="noStrike" spc="-1">
                          <a:solidFill>
                            <a:srgbClr val="000000"/>
                          </a:solidFill>
                          <a:latin typeface="Calibri"/>
                        </a:rPr>
                        <a:t>gold emi online</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High</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12120">
                <a:tc>
                  <a:txBody>
                    <a:bodyPr/>
                    <a:lstStyle/>
                    <a:p>
                      <a:pPr>
                        <a:lnSpc>
                          <a:spcPct val="100000"/>
                        </a:lnSpc>
                      </a:pPr>
                      <a:r>
                        <a:rPr lang="en-IN" sz="1800" b="0" strike="noStrike" spc="-1">
                          <a:solidFill>
                            <a:srgbClr val="000000"/>
                          </a:solidFill>
                          <a:latin typeface="Calibri"/>
                        </a:rPr>
                        <a:t>gold emi scheme</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Low</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12120">
                <a:tc>
                  <a:txBody>
                    <a:bodyPr/>
                    <a:lstStyle/>
                    <a:p>
                      <a:pPr>
                        <a:lnSpc>
                          <a:spcPct val="100000"/>
                        </a:lnSpc>
                      </a:pPr>
                      <a:r>
                        <a:rPr lang="en-IN" sz="1800" b="0" strike="noStrike" spc="-1">
                          <a:solidFill>
                            <a:srgbClr val="000000"/>
                          </a:solidFill>
                          <a:latin typeface="Calibri"/>
                        </a:rPr>
                        <a:t>gold loan emi</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a:solidFill>
                            <a:srgbClr val="000000"/>
                          </a:solidFill>
                          <a:latin typeface="Calibri"/>
                        </a:rPr>
                        <a:t>500</a:t>
                      </a:r>
                      <a:endParaRPr lang="en-IN" sz="1800" b="0" strike="noStrike" spc="-1">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800" b="0" strike="noStrike" spc="-1" dirty="0">
                          <a:solidFill>
                            <a:srgbClr val="000000"/>
                          </a:solidFill>
                          <a:latin typeface="Calibri"/>
                        </a:rPr>
                        <a:t>Medium</a:t>
                      </a:r>
                      <a:endParaRPr lang="en-IN" sz="1800" b="0" strike="noStrike" spc="-1" dirty="0">
                        <a:latin typeface="Arial"/>
                      </a:endParaRPr>
                    </a:p>
                  </a:txBody>
                  <a:tcPr marL="28440" marR="2844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3" name="Table 7">
            <a:extLst>
              <a:ext uri="{FF2B5EF4-FFF2-40B4-BE49-F238E27FC236}">
                <a16:creationId xmlns:a16="http://schemas.microsoft.com/office/drawing/2014/main" id="{41503490-D5CA-42EF-BDC4-35CB7E6566CF}"/>
              </a:ext>
            </a:extLst>
          </p:cNvPr>
          <p:cNvGraphicFramePr/>
          <p:nvPr>
            <p:extLst>
              <p:ext uri="{D42A27DB-BD31-4B8C-83A1-F6EECF244321}">
                <p14:modId xmlns:p14="http://schemas.microsoft.com/office/powerpoint/2010/main" val="4131061378"/>
              </p:ext>
            </p:extLst>
          </p:nvPr>
        </p:nvGraphicFramePr>
        <p:xfrm>
          <a:off x="152759" y="2133600"/>
          <a:ext cx="11124839" cy="731520"/>
        </p:xfrm>
        <a:graphic>
          <a:graphicData uri="http://schemas.openxmlformats.org/drawingml/2006/table">
            <a:tbl>
              <a:tblPr/>
              <a:tblGrid>
                <a:gridCol w="8148022">
                  <a:extLst>
                    <a:ext uri="{9D8B030D-6E8A-4147-A177-3AD203B41FA5}">
                      <a16:colId xmlns:a16="http://schemas.microsoft.com/office/drawing/2014/main" val="20000"/>
                    </a:ext>
                  </a:extLst>
                </a:gridCol>
                <a:gridCol w="313370">
                  <a:extLst>
                    <a:ext uri="{9D8B030D-6E8A-4147-A177-3AD203B41FA5}">
                      <a16:colId xmlns:a16="http://schemas.microsoft.com/office/drawing/2014/main" val="20001"/>
                    </a:ext>
                  </a:extLst>
                </a:gridCol>
                <a:gridCol w="391414">
                  <a:extLst>
                    <a:ext uri="{9D8B030D-6E8A-4147-A177-3AD203B41FA5}">
                      <a16:colId xmlns:a16="http://schemas.microsoft.com/office/drawing/2014/main" val="20002"/>
                    </a:ext>
                  </a:extLst>
                </a:gridCol>
                <a:gridCol w="414509">
                  <a:extLst>
                    <a:ext uri="{9D8B030D-6E8A-4147-A177-3AD203B41FA5}">
                      <a16:colId xmlns:a16="http://schemas.microsoft.com/office/drawing/2014/main" val="20003"/>
                    </a:ext>
                  </a:extLst>
                </a:gridCol>
                <a:gridCol w="1857524">
                  <a:extLst>
                    <a:ext uri="{9D8B030D-6E8A-4147-A177-3AD203B41FA5}">
                      <a16:colId xmlns:a16="http://schemas.microsoft.com/office/drawing/2014/main" val="20004"/>
                    </a:ext>
                  </a:extLst>
                </a:gridCol>
              </a:tblGrid>
              <a:tr h="342720">
                <a:tc>
                  <a:txBody>
                    <a:bodyPr/>
                    <a:lstStyle/>
                    <a:p>
                      <a:pPr>
                        <a:lnSpc>
                          <a:spcPct val="100000"/>
                        </a:lnSpc>
                      </a:pPr>
                      <a:r>
                        <a:rPr lang="en-IN" sz="1800" b="1" strike="noStrike" spc="-1">
                          <a:solidFill>
                            <a:srgbClr val="000000"/>
                          </a:solidFill>
                          <a:latin typeface="Calibri"/>
                        </a:rPr>
                        <a:t>Meta Title</a:t>
                      </a:r>
                      <a:endParaRPr lang="en-IN" sz="1800" b="0" strike="noStrike" spc="-1">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342720">
                <a:tc>
                  <a:txBody>
                    <a:bodyPr/>
                    <a:lstStyle/>
                    <a:p>
                      <a:pPr>
                        <a:lnSpc>
                          <a:spcPct val="100000"/>
                        </a:lnSpc>
                      </a:pPr>
                      <a:r>
                        <a:rPr lang="en-IN" sz="1800" b="0" strike="noStrike" spc="-1" dirty="0">
                          <a:solidFill>
                            <a:srgbClr val="000000"/>
                          </a:solidFill>
                          <a:latin typeface="Calibri"/>
                        </a:rPr>
                        <a:t>Explore new options like Gold Emi online , Gold Emi scheme , Gold loan Emi</a:t>
                      </a:r>
                      <a:endParaRPr lang="en-IN" sz="1800" b="0" strike="noStrike" spc="-1" dirty="0">
                        <a:latin typeface="Arial"/>
                      </a:endParaRPr>
                    </a:p>
                  </a:txBody>
                  <a:tcPr>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70</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4" name="Table 8">
            <a:extLst>
              <a:ext uri="{FF2B5EF4-FFF2-40B4-BE49-F238E27FC236}">
                <a16:creationId xmlns:a16="http://schemas.microsoft.com/office/drawing/2014/main" id="{6361FE26-F2F0-4D48-8285-B3A14A82EF8C}"/>
              </a:ext>
            </a:extLst>
          </p:cNvPr>
          <p:cNvGraphicFramePr/>
          <p:nvPr>
            <p:extLst>
              <p:ext uri="{D42A27DB-BD31-4B8C-83A1-F6EECF244321}">
                <p14:modId xmlns:p14="http://schemas.microsoft.com/office/powerpoint/2010/main" val="1193285630"/>
              </p:ext>
            </p:extLst>
          </p:nvPr>
        </p:nvGraphicFramePr>
        <p:xfrm>
          <a:off x="152400" y="2895600"/>
          <a:ext cx="11125199" cy="731520"/>
        </p:xfrm>
        <a:graphic>
          <a:graphicData uri="http://schemas.openxmlformats.org/drawingml/2006/table">
            <a:tbl>
              <a:tblPr/>
              <a:tblGrid>
                <a:gridCol w="9452378">
                  <a:extLst>
                    <a:ext uri="{9D8B030D-6E8A-4147-A177-3AD203B41FA5}">
                      <a16:colId xmlns:a16="http://schemas.microsoft.com/office/drawing/2014/main" val="20000"/>
                    </a:ext>
                  </a:extLst>
                </a:gridCol>
                <a:gridCol w="167242">
                  <a:extLst>
                    <a:ext uri="{9D8B030D-6E8A-4147-A177-3AD203B41FA5}">
                      <a16:colId xmlns:a16="http://schemas.microsoft.com/office/drawing/2014/main" val="20001"/>
                    </a:ext>
                  </a:extLst>
                </a:gridCol>
                <a:gridCol w="250864">
                  <a:extLst>
                    <a:ext uri="{9D8B030D-6E8A-4147-A177-3AD203B41FA5}">
                      <a16:colId xmlns:a16="http://schemas.microsoft.com/office/drawing/2014/main" val="20002"/>
                    </a:ext>
                  </a:extLst>
                </a:gridCol>
                <a:gridCol w="167242">
                  <a:extLst>
                    <a:ext uri="{9D8B030D-6E8A-4147-A177-3AD203B41FA5}">
                      <a16:colId xmlns:a16="http://schemas.microsoft.com/office/drawing/2014/main" val="20003"/>
                    </a:ext>
                  </a:extLst>
                </a:gridCol>
                <a:gridCol w="1087473">
                  <a:extLst>
                    <a:ext uri="{9D8B030D-6E8A-4147-A177-3AD203B41FA5}">
                      <a16:colId xmlns:a16="http://schemas.microsoft.com/office/drawing/2014/main" val="20004"/>
                    </a:ext>
                  </a:extLst>
                </a:gridCol>
              </a:tblGrid>
              <a:tr h="312120">
                <a:tc>
                  <a:txBody>
                    <a:bodyPr/>
                    <a:lstStyle/>
                    <a:p>
                      <a:pPr>
                        <a:lnSpc>
                          <a:spcPct val="100000"/>
                        </a:lnSpc>
                      </a:pPr>
                      <a:r>
                        <a:rPr lang="en-IN" sz="1800" b="1" strike="noStrike" spc="-1">
                          <a:solidFill>
                            <a:srgbClr val="000000"/>
                          </a:solidFill>
                          <a:latin typeface="Calibri"/>
                        </a:rPr>
                        <a:t>Meta Description</a:t>
                      </a:r>
                      <a:endParaRPr lang="en-IN" sz="1800" b="0" strike="noStrike" spc="-1">
                        <a:latin typeface="Arial"/>
                      </a:endParaRPr>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extLst>
                  <a:ext uri="{0D108BD9-81ED-4DB2-BD59-A6C34878D82A}">
                    <a16:rowId xmlns:a16="http://schemas.microsoft.com/office/drawing/2014/main" val="10000"/>
                  </a:ext>
                </a:extLst>
              </a:tr>
              <a:tr h="312120">
                <a:tc>
                  <a:txBody>
                    <a:bodyPr/>
                    <a:lstStyle/>
                    <a:p>
                      <a:pPr>
                        <a:lnSpc>
                          <a:spcPct val="100000"/>
                        </a:lnSpc>
                      </a:pPr>
                      <a:r>
                        <a:rPr lang="en-IN" sz="1800" b="0" strike="noStrike" spc="-1" dirty="0">
                          <a:solidFill>
                            <a:srgbClr val="000000"/>
                          </a:solidFill>
                          <a:latin typeface="Calibri"/>
                        </a:rPr>
                        <a:t>Check the interesting gold Emi online, gold Emi Scheme , Gold loan Emi at YES Bank</a:t>
                      </a:r>
                      <a:endParaRPr lang="en-IN" sz="1800" b="0" strike="noStrike" spc="-1" dirty="0">
                        <a:latin typeface="Arial"/>
                      </a:endParaRPr>
                    </a:p>
                  </a:txBody>
                  <a:tcPr>
                    <a:lnL w="9360">
                      <a:noFill/>
                    </a:lnL>
                    <a:lnR w="9360">
                      <a:noFill/>
                    </a:lnR>
                    <a:lnT w="9360">
                      <a:noFill/>
                    </a:lnT>
                    <a:lnB w="9360">
                      <a:noFill/>
                    </a:lnB>
                    <a:solidFill>
                      <a:srgbClr val="FFFFFF"/>
                    </a:solid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endParaRPr lang="en-US"/>
                    </a:p>
                  </a:txBody>
                  <a:tcPr marL="28440" marR="28440">
                    <a:lnL w="9360">
                      <a:noFill/>
                    </a:lnL>
                    <a:lnR w="9360">
                      <a:noFill/>
                    </a:lnR>
                    <a:lnT w="9360">
                      <a:noFill/>
                    </a:lnT>
                    <a:lnB w="9360">
                      <a:noFill/>
                    </a:lnB>
                    <a:noFill/>
                  </a:tcPr>
                </a:tc>
                <a:tc>
                  <a:txBody>
                    <a:bodyPr/>
                    <a:lstStyle/>
                    <a:p>
                      <a:pPr algn="r">
                        <a:lnSpc>
                          <a:spcPct val="100000"/>
                        </a:lnSpc>
                      </a:pPr>
                      <a:r>
                        <a:rPr lang="en-IN" sz="1800" b="0" strike="noStrike" spc="-1" dirty="0">
                          <a:solidFill>
                            <a:srgbClr val="000000"/>
                          </a:solidFill>
                          <a:latin typeface="Calibri"/>
                        </a:rPr>
                        <a:t>82</a:t>
                      </a:r>
                      <a:endParaRPr lang="en-IN" sz="1800" b="0" strike="noStrike" spc="-1" dirty="0">
                        <a:latin typeface="Arial"/>
                      </a:endParaRPr>
                    </a:p>
                  </a:txBody>
                  <a:tcPr marL="28440" marR="2844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sp>
        <p:nvSpPr>
          <p:cNvPr id="7" name="Rectangle 6">
            <a:extLst>
              <a:ext uri="{FF2B5EF4-FFF2-40B4-BE49-F238E27FC236}">
                <a16:creationId xmlns:a16="http://schemas.microsoft.com/office/drawing/2014/main" id="{FEF106D9-C311-4A26-98CC-869B658AED30}"/>
              </a:ext>
            </a:extLst>
          </p:cNvPr>
          <p:cNvSpPr/>
          <p:nvPr/>
        </p:nvSpPr>
        <p:spPr>
          <a:xfrm>
            <a:off x="228600" y="121920"/>
            <a:ext cx="6324599" cy="369332"/>
          </a:xfrm>
          <a:prstGeom prst="rect">
            <a:avLst/>
          </a:prstGeom>
        </p:spPr>
        <p:txBody>
          <a:bodyPr wrap="square">
            <a:spAutoFit/>
          </a:bodyPr>
          <a:lstStyle/>
          <a:p>
            <a:pPr indent="-216000">
              <a:lnSpc>
                <a:spcPct val="100000"/>
              </a:lnSpc>
              <a:buClr>
                <a:srgbClr val="E46C0A"/>
              </a:buClr>
              <a:buFont typeface="Wingdings" charset="2"/>
              <a:buChar char=""/>
            </a:pPr>
            <a:r>
              <a:rPr lang="en-IN" spc="-1" dirty="0">
                <a:solidFill>
                  <a:srgbClr val="E46C0A"/>
                </a:solidFill>
              </a:rPr>
              <a:t>EMI</a:t>
            </a:r>
            <a:endParaRPr lang="en-IN" spc="-1" dirty="0">
              <a:latin typeface="Arial"/>
            </a:endParaRPr>
          </a:p>
        </p:txBody>
      </p:sp>
    </p:spTree>
    <p:extLst>
      <p:ext uri="{BB962C8B-B14F-4D97-AF65-F5344CB8AC3E}">
        <p14:creationId xmlns:p14="http://schemas.microsoft.com/office/powerpoint/2010/main" val="264793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04800"/>
            <a:ext cx="8176895" cy="366767"/>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a:p>
        </p:txBody>
      </p:sp>
      <p:sp>
        <p:nvSpPr>
          <p:cNvPr id="4" name="object 4"/>
          <p:cNvSpPr txBox="1"/>
          <p:nvPr/>
        </p:nvSpPr>
        <p:spPr>
          <a:xfrm>
            <a:off x="152400" y="1066800"/>
            <a:ext cx="6858000" cy="3372718"/>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b="1" spc="-30" dirty="0">
                <a:latin typeface="Roboto"/>
                <a:cs typeface="Roboto"/>
              </a:rPr>
              <a:t>Content</a:t>
            </a:r>
            <a:r>
              <a:rPr sz="1900" b="1" spc="-114" dirty="0">
                <a:latin typeface="Roboto"/>
                <a:cs typeface="Roboto"/>
              </a:rPr>
              <a:t> </a:t>
            </a:r>
            <a:r>
              <a:rPr sz="1900" b="1" spc="-10" dirty="0">
                <a:latin typeface="Roboto"/>
                <a:cs typeface="Roboto"/>
              </a:rPr>
              <a:t>Idea</a:t>
            </a:r>
            <a:r>
              <a:rPr sz="1900" b="1" spc="-90" dirty="0">
                <a:latin typeface="Roboto"/>
                <a:cs typeface="Roboto"/>
              </a:rPr>
              <a:t> </a:t>
            </a:r>
            <a:r>
              <a:rPr sz="1900" b="1" spc="-30" dirty="0">
                <a:latin typeface="Roboto"/>
                <a:cs typeface="Roboto"/>
              </a:rPr>
              <a:t>Generation</a:t>
            </a:r>
            <a:r>
              <a:rPr sz="1900" b="1" spc="-35" dirty="0">
                <a:latin typeface="Roboto"/>
                <a:cs typeface="Roboto"/>
              </a:rPr>
              <a:t> </a:t>
            </a:r>
            <a:r>
              <a:rPr sz="1900" b="1" spc="-5" dirty="0">
                <a:latin typeface="Roboto"/>
                <a:cs typeface="Roboto"/>
              </a:rPr>
              <a:t>&amp;</a:t>
            </a:r>
            <a:r>
              <a:rPr sz="1900" b="1" spc="-114" dirty="0">
                <a:latin typeface="Roboto"/>
                <a:cs typeface="Roboto"/>
              </a:rPr>
              <a:t> </a:t>
            </a:r>
            <a:r>
              <a:rPr sz="1900" b="1" spc="-40" dirty="0">
                <a:latin typeface="Roboto"/>
                <a:cs typeface="Roboto"/>
              </a:rPr>
              <a:t>Strategy:</a:t>
            </a:r>
            <a:r>
              <a:rPr sz="1900" b="1" spc="-105" dirty="0">
                <a:latin typeface="Roboto"/>
                <a:cs typeface="Roboto"/>
              </a:rPr>
              <a:t> </a:t>
            </a:r>
            <a:r>
              <a:rPr sz="1900" spc="-25" dirty="0">
                <a:latin typeface="Roboto"/>
                <a:cs typeface="Roboto"/>
              </a:rPr>
              <a:t>Create</a:t>
            </a:r>
            <a:r>
              <a:rPr sz="1900" spc="-70" dirty="0">
                <a:latin typeface="Roboto"/>
                <a:cs typeface="Roboto"/>
              </a:rPr>
              <a:t> </a:t>
            </a:r>
            <a:r>
              <a:rPr sz="1900" spc="-15" dirty="0">
                <a:latin typeface="Roboto"/>
                <a:cs typeface="Roboto"/>
              </a:rPr>
              <a:t>a</a:t>
            </a:r>
            <a:r>
              <a:rPr sz="1900" spc="-5" dirty="0">
                <a:latin typeface="Roboto"/>
                <a:cs typeface="Roboto"/>
              </a:rPr>
              <a:t> </a:t>
            </a:r>
            <a:r>
              <a:rPr sz="1900" spc="-45" dirty="0">
                <a:latin typeface="Roboto"/>
                <a:cs typeface="Roboto"/>
              </a:rPr>
              <a:t>content</a:t>
            </a:r>
            <a:r>
              <a:rPr sz="1900" spc="-90" dirty="0">
                <a:latin typeface="Roboto"/>
                <a:cs typeface="Roboto"/>
              </a:rPr>
              <a:t> </a:t>
            </a:r>
            <a:r>
              <a:rPr sz="1900" spc="-35" dirty="0">
                <a:latin typeface="Roboto"/>
                <a:cs typeface="Roboto"/>
              </a:rPr>
              <a:t>calendar</a:t>
            </a:r>
            <a:r>
              <a:rPr sz="1900" spc="-114" dirty="0">
                <a:latin typeface="Roboto"/>
                <a:cs typeface="Roboto"/>
              </a:rPr>
              <a:t> </a:t>
            </a:r>
            <a:r>
              <a:rPr sz="1900" spc="-15" dirty="0">
                <a:latin typeface="Roboto"/>
                <a:cs typeface="Roboto"/>
              </a:rPr>
              <a:t>for</a:t>
            </a:r>
            <a:r>
              <a:rPr sz="1900" spc="-114" dirty="0">
                <a:latin typeface="Roboto"/>
                <a:cs typeface="Roboto"/>
              </a:rPr>
              <a:t> </a:t>
            </a:r>
            <a:r>
              <a:rPr sz="1900" spc="-5" dirty="0">
                <a:latin typeface="Roboto"/>
                <a:cs typeface="Roboto"/>
              </a:rPr>
              <a:t>the</a:t>
            </a:r>
            <a:r>
              <a:rPr sz="1900" spc="-70" dirty="0">
                <a:latin typeface="Roboto"/>
                <a:cs typeface="Roboto"/>
              </a:rPr>
              <a:t> </a:t>
            </a:r>
            <a:r>
              <a:rPr sz="1900" spc="-50" dirty="0">
                <a:latin typeface="Roboto"/>
                <a:cs typeface="Roboto"/>
              </a:rPr>
              <a:t>remaining</a:t>
            </a:r>
            <a:r>
              <a:rPr sz="1900" spc="-35" dirty="0">
                <a:latin typeface="Roboto"/>
                <a:cs typeface="Roboto"/>
              </a:rPr>
              <a:t> </a:t>
            </a:r>
            <a:r>
              <a:rPr sz="1900" spc="-65" dirty="0">
                <a:latin typeface="Roboto"/>
                <a:cs typeface="Roboto"/>
              </a:rPr>
              <a:t>month</a:t>
            </a:r>
            <a:r>
              <a:rPr sz="1900" spc="-15" dirty="0">
                <a:latin typeface="Roboto"/>
                <a:cs typeface="Roboto"/>
              </a:rPr>
              <a:t> </a:t>
            </a:r>
            <a:r>
              <a:rPr sz="1900" spc="-25" dirty="0">
                <a:latin typeface="Roboto"/>
                <a:cs typeface="Roboto"/>
              </a:rPr>
              <a:t>of </a:t>
            </a:r>
            <a:r>
              <a:rPr sz="1900" spc="-45" dirty="0">
                <a:latin typeface="Roboto"/>
                <a:cs typeface="Roboto"/>
              </a:rPr>
              <a:t>July</a:t>
            </a:r>
            <a:r>
              <a:rPr sz="1900" spc="-70" dirty="0">
                <a:latin typeface="Roboto"/>
                <a:cs typeface="Roboto"/>
              </a:rPr>
              <a:t> by </a:t>
            </a:r>
            <a:r>
              <a:rPr sz="1900" spc="-459" dirty="0">
                <a:latin typeface="Roboto"/>
                <a:cs typeface="Roboto"/>
              </a:rPr>
              <a:t> </a:t>
            </a:r>
            <a:r>
              <a:rPr sz="1900" spc="-55" dirty="0">
                <a:latin typeface="Roboto"/>
                <a:cs typeface="Roboto"/>
              </a:rPr>
              <a:t>brainstorming </a:t>
            </a:r>
            <a:r>
              <a:rPr sz="1900" spc="-45" dirty="0">
                <a:latin typeface="Roboto"/>
                <a:cs typeface="Roboto"/>
              </a:rPr>
              <a:t>content themes, </a:t>
            </a:r>
            <a:r>
              <a:rPr sz="1900" spc="-40" dirty="0">
                <a:latin typeface="Roboto"/>
                <a:cs typeface="Roboto"/>
              </a:rPr>
              <a:t>exploring </a:t>
            </a:r>
            <a:r>
              <a:rPr sz="1900" spc="-50" dirty="0">
                <a:latin typeface="Roboto"/>
                <a:cs typeface="Roboto"/>
              </a:rPr>
              <a:t>various </a:t>
            </a:r>
            <a:r>
              <a:rPr sz="1900" spc="-35" dirty="0">
                <a:latin typeface="Roboto"/>
                <a:cs typeface="Roboto"/>
              </a:rPr>
              <a:t>formats like </a:t>
            </a:r>
            <a:r>
              <a:rPr sz="1900" spc="-40" dirty="0">
                <a:latin typeface="Roboto"/>
                <a:cs typeface="Roboto"/>
              </a:rPr>
              <a:t>blog </a:t>
            </a:r>
            <a:r>
              <a:rPr sz="1900" spc="-35" dirty="0">
                <a:latin typeface="Roboto"/>
                <a:cs typeface="Roboto"/>
              </a:rPr>
              <a:t>posts, </a:t>
            </a:r>
            <a:r>
              <a:rPr sz="1900" spc="-45" dirty="0">
                <a:latin typeface="Roboto"/>
                <a:cs typeface="Roboto"/>
              </a:rPr>
              <a:t>videos, </a:t>
            </a:r>
            <a:r>
              <a:rPr sz="1900" spc="-40" dirty="0">
                <a:latin typeface="Roboto"/>
                <a:cs typeface="Roboto"/>
              </a:rPr>
              <a:t>infographics, </a:t>
            </a:r>
            <a:r>
              <a:rPr sz="1900" spc="-35" dirty="0">
                <a:latin typeface="Roboto"/>
                <a:cs typeface="Roboto"/>
              </a:rPr>
              <a:t> </a:t>
            </a:r>
            <a:r>
              <a:rPr sz="1900" spc="-40" dirty="0">
                <a:latin typeface="Roboto"/>
                <a:cs typeface="Roboto"/>
              </a:rPr>
              <a:t>podcasts, </a:t>
            </a:r>
            <a:r>
              <a:rPr sz="1900" spc="-45" dirty="0">
                <a:latin typeface="Roboto"/>
                <a:cs typeface="Roboto"/>
              </a:rPr>
              <a:t>and interactive quizzes, and </a:t>
            </a:r>
            <a:r>
              <a:rPr sz="1900" spc="-40" dirty="0">
                <a:latin typeface="Roboto"/>
                <a:cs typeface="Roboto"/>
              </a:rPr>
              <a:t>scheduling </a:t>
            </a:r>
            <a:r>
              <a:rPr sz="1900" spc="-45" dirty="0">
                <a:latin typeface="Roboto"/>
                <a:cs typeface="Roboto"/>
              </a:rPr>
              <a:t>publication </a:t>
            </a:r>
            <a:r>
              <a:rPr sz="1900" spc="-40" dirty="0">
                <a:latin typeface="Roboto"/>
                <a:cs typeface="Roboto"/>
              </a:rPr>
              <a:t>dates </a:t>
            </a:r>
            <a:r>
              <a:rPr sz="1900" spc="-55" dirty="0">
                <a:latin typeface="Roboto"/>
                <a:cs typeface="Roboto"/>
              </a:rPr>
              <a:t>mainly </a:t>
            </a:r>
            <a:r>
              <a:rPr sz="1900" spc="-60" dirty="0">
                <a:latin typeface="Roboto"/>
                <a:cs typeface="Roboto"/>
              </a:rPr>
              <a:t>on </a:t>
            </a:r>
            <a:r>
              <a:rPr sz="1900" spc="-35" dirty="0">
                <a:latin typeface="Roboto"/>
                <a:cs typeface="Roboto"/>
              </a:rPr>
              <a:t>Facebook </a:t>
            </a:r>
            <a:r>
              <a:rPr sz="1900" spc="-5" dirty="0">
                <a:latin typeface="Roboto"/>
                <a:cs typeface="Roboto"/>
              </a:rPr>
              <a:t>&amp; </a:t>
            </a:r>
            <a:r>
              <a:rPr sz="1900" dirty="0">
                <a:latin typeface="Roboto"/>
                <a:cs typeface="Roboto"/>
              </a:rPr>
              <a:t> </a:t>
            </a:r>
            <a:r>
              <a:rPr sz="1900" spc="-50" dirty="0">
                <a:latin typeface="Roboto"/>
                <a:cs typeface="Roboto"/>
              </a:rPr>
              <a:t>Instagram.</a:t>
            </a:r>
            <a:endParaRPr sz="1900">
              <a:latin typeface="Roboto"/>
              <a:cs typeface="Roboto"/>
            </a:endParaRPr>
          </a:p>
          <a:p>
            <a:pPr>
              <a:lnSpc>
                <a:spcPct val="100000"/>
              </a:lnSpc>
              <a:spcBef>
                <a:spcPts val="15"/>
              </a:spcBef>
            </a:pPr>
            <a:endParaRPr sz="1700">
              <a:latin typeface="Roboto"/>
              <a:cs typeface="Roboto"/>
            </a:endParaRPr>
          </a:p>
          <a:p>
            <a:pPr marL="431800">
              <a:lnSpc>
                <a:spcPct val="100000"/>
              </a:lnSpc>
              <a:spcBef>
                <a:spcPts val="5"/>
              </a:spcBef>
            </a:pPr>
            <a:r>
              <a:rPr sz="1900" spc="-35" dirty="0">
                <a:latin typeface="Roboto"/>
                <a:cs typeface="Roboto"/>
              </a:rPr>
              <a:t>And</a:t>
            </a:r>
            <a:r>
              <a:rPr sz="1900" spc="-45" dirty="0">
                <a:latin typeface="Roboto"/>
                <a:cs typeface="Roboto"/>
              </a:rPr>
              <a:t> include</a:t>
            </a:r>
            <a:r>
              <a:rPr sz="1900" spc="-80" dirty="0">
                <a:latin typeface="Roboto"/>
                <a:cs typeface="Roboto"/>
              </a:rPr>
              <a:t> </a:t>
            </a:r>
            <a:r>
              <a:rPr sz="1900" spc="-40" dirty="0">
                <a:latin typeface="Roboto"/>
                <a:cs typeface="Roboto"/>
              </a:rPr>
              <a:t>the</a:t>
            </a:r>
            <a:r>
              <a:rPr sz="1900" spc="20" dirty="0">
                <a:latin typeface="Roboto"/>
                <a:cs typeface="Roboto"/>
              </a:rPr>
              <a:t> </a:t>
            </a:r>
            <a:r>
              <a:rPr sz="1900" spc="-50" dirty="0">
                <a:latin typeface="Roboto"/>
                <a:cs typeface="Roboto"/>
              </a:rPr>
              <a:t>strategy, </a:t>
            </a:r>
            <a:r>
              <a:rPr sz="1900" spc="-45" dirty="0">
                <a:latin typeface="Roboto"/>
                <a:cs typeface="Roboto"/>
              </a:rPr>
              <a:t>aim</a:t>
            </a:r>
            <a:r>
              <a:rPr sz="1900" spc="-35" dirty="0">
                <a:latin typeface="Roboto"/>
                <a:cs typeface="Roboto"/>
              </a:rPr>
              <a:t> </a:t>
            </a:r>
            <a:r>
              <a:rPr sz="1900" spc="-45" dirty="0">
                <a:latin typeface="Roboto"/>
                <a:cs typeface="Roboto"/>
              </a:rPr>
              <a:t>and </a:t>
            </a:r>
            <a:r>
              <a:rPr sz="1900" spc="-40" dirty="0">
                <a:latin typeface="Roboto"/>
                <a:cs typeface="Roboto"/>
              </a:rPr>
              <a:t>the</a:t>
            </a:r>
            <a:r>
              <a:rPr sz="1900" spc="-80" dirty="0">
                <a:latin typeface="Roboto"/>
                <a:cs typeface="Roboto"/>
              </a:rPr>
              <a:t> </a:t>
            </a:r>
            <a:r>
              <a:rPr sz="1900" spc="-20" dirty="0">
                <a:latin typeface="Roboto"/>
                <a:cs typeface="Roboto"/>
              </a:rPr>
              <a:t>idea</a:t>
            </a:r>
            <a:r>
              <a:rPr sz="1900" spc="-110" dirty="0">
                <a:latin typeface="Roboto"/>
                <a:cs typeface="Roboto"/>
              </a:rPr>
              <a:t> </a:t>
            </a:r>
            <a:r>
              <a:rPr sz="1900" spc="-40" dirty="0">
                <a:latin typeface="Roboto"/>
                <a:cs typeface="Roboto"/>
              </a:rPr>
              <a:t>behind </a:t>
            </a:r>
            <a:r>
              <a:rPr sz="1900" spc="-45" dirty="0">
                <a:latin typeface="Roboto"/>
                <a:cs typeface="Roboto"/>
              </a:rPr>
              <a:t>these</a:t>
            </a:r>
            <a:r>
              <a:rPr sz="1900" spc="-80" dirty="0">
                <a:latin typeface="Roboto"/>
                <a:cs typeface="Roboto"/>
              </a:rPr>
              <a:t> </a:t>
            </a:r>
            <a:r>
              <a:rPr sz="1900" spc="-45" dirty="0">
                <a:latin typeface="Roboto"/>
                <a:cs typeface="Roboto"/>
              </a:rPr>
              <a:t>posts</a:t>
            </a:r>
            <a:r>
              <a:rPr sz="1900" spc="-55" dirty="0">
                <a:latin typeface="Roboto"/>
                <a:cs typeface="Roboto"/>
              </a:rPr>
              <a:t> </a:t>
            </a:r>
            <a:r>
              <a:rPr sz="1900" spc="-45" dirty="0">
                <a:latin typeface="Roboto"/>
                <a:cs typeface="Roboto"/>
              </a:rPr>
              <a:t>and </a:t>
            </a:r>
            <a:r>
              <a:rPr sz="1900" spc="-50" dirty="0">
                <a:latin typeface="Roboto"/>
                <a:cs typeface="Roboto"/>
              </a:rPr>
              <a:t>story</a:t>
            </a:r>
            <a:endParaRPr sz="1900">
              <a:latin typeface="Roboto"/>
              <a:cs typeface="Roboto"/>
            </a:endParaRPr>
          </a:p>
          <a:p>
            <a:pPr marL="1041400">
              <a:lnSpc>
                <a:spcPct val="100000"/>
              </a:lnSpc>
              <a:spcBef>
                <a:spcPts val="1680"/>
              </a:spcBef>
            </a:pPr>
            <a:r>
              <a:rPr sz="1900" spc="-45">
                <a:solidFill>
                  <a:srgbClr val="0097A6"/>
                </a:solidFill>
                <a:latin typeface="Roboto"/>
                <a:cs typeface="Roboto"/>
              </a:rPr>
              <a:t>Content</a:t>
            </a:r>
            <a:r>
              <a:rPr sz="1900" spc="5">
                <a:solidFill>
                  <a:srgbClr val="0097A6"/>
                </a:solidFill>
                <a:latin typeface="Roboto"/>
                <a:cs typeface="Roboto"/>
              </a:rPr>
              <a:t> </a:t>
            </a:r>
            <a:r>
              <a:rPr sz="1900" spc="-35" dirty="0">
                <a:solidFill>
                  <a:srgbClr val="0097A6"/>
                </a:solidFill>
                <a:latin typeface="Roboto"/>
                <a:cs typeface="Roboto"/>
              </a:rPr>
              <a:t>Calendar</a:t>
            </a:r>
            <a:r>
              <a:rPr sz="1900" spc="-114" dirty="0">
                <a:solidFill>
                  <a:srgbClr val="0097A6"/>
                </a:solidFill>
                <a:latin typeface="Roboto"/>
                <a:cs typeface="Roboto"/>
              </a:rPr>
              <a:t> </a:t>
            </a:r>
            <a:r>
              <a:rPr sz="1900" spc="-40" dirty="0">
                <a:solidFill>
                  <a:srgbClr val="0097A6"/>
                </a:solidFill>
                <a:latin typeface="Roboto"/>
                <a:cs typeface="Roboto"/>
              </a:rPr>
              <a:t>Example</a:t>
            </a:r>
            <a:r>
              <a:rPr sz="1900" spc="20" dirty="0">
                <a:solidFill>
                  <a:srgbClr val="0097A6"/>
                </a:solidFill>
                <a:latin typeface="Roboto"/>
                <a:cs typeface="Roboto"/>
              </a:rPr>
              <a:t> </a:t>
            </a:r>
            <a:r>
              <a:rPr sz="1900" spc="-50" dirty="0">
                <a:latin typeface="Roboto"/>
                <a:cs typeface="Roboto"/>
              </a:rPr>
              <a:t>(Try</a:t>
            </a:r>
            <a:r>
              <a:rPr sz="1900" spc="-70" dirty="0">
                <a:latin typeface="Roboto"/>
                <a:cs typeface="Roboto"/>
              </a:rPr>
              <a:t> </a:t>
            </a:r>
            <a:r>
              <a:rPr sz="1900" spc="-45" dirty="0">
                <a:latin typeface="Roboto"/>
                <a:cs typeface="Roboto"/>
              </a:rPr>
              <a:t>creating</a:t>
            </a:r>
            <a:r>
              <a:rPr sz="1900" spc="-40" dirty="0">
                <a:latin typeface="Roboto"/>
                <a:cs typeface="Roboto"/>
              </a:rPr>
              <a:t> </a:t>
            </a:r>
            <a:r>
              <a:rPr sz="1900" spc="-15" dirty="0">
                <a:latin typeface="Roboto"/>
                <a:cs typeface="Roboto"/>
              </a:rPr>
              <a:t>a</a:t>
            </a:r>
            <a:r>
              <a:rPr sz="1900" spc="-105" dirty="0">
                <a:latin typeface="Roboto"/>
                <a:cs typeface="Roboto"/>
              </a:rPr>
              <a:t> </a:t>
            </a:r>
            <a:r>
              <a:rPr sz="1900" spc="-30" dirty="0">
                <a:latin typeface="Roboto"/>
                <a:cs typeface="Roboto"/>
              </a:rPr>
              <a:t>table</a:t>
            </a:r>
            <a:r>
              <a:rPr sz="1900" spc="20" dirty="0">
                <a:latin typeface="Roboto"/>
                <a:cs typeface="Roboto"/>
              </a:rPr>
              <a:t> </a:t>
            </a:r>
            <a:r>
              <a:rPr sz="1900" spc="-45" dirty="0">
                <a:latin typeface="Roboto"/>
                <a:cs typeface="Roboto"/>
              </a:rPr>
              <a:t>for</a:t>
            </a:r>
            <a:r>
              <a:rPr sz="1900" spc="-15" dirty="0">
                <a:latin typeface="Roboto"/>
                <a:cs typeface="Roboto"/>
              </a:rPr>
              <a:t> </a:t>
            </a:r>
            <a:r>
              <a:rPr sz="1900" spc="-40">
                <a:latin typeface="Roboto"/>
                <a:cs typeface="Roboto"/>
              </a:rPr>
              <a:t>the</a:t>
            </a:r>
            <a:r>
              <a:rPr sz="1900" spc="-80">
                <a:latin typeface="Roboto"/>
                <a:cs typeface="Roboto"/>
              </a:rPr>
              <a:t> </a:t>
            </a:r>
            <a:r>
              <a:rPr sz="1900" spc="-45">
                <a:latin typeface="Roboto"/>
                <a:cs typeface="Roboto"/>
              </a:rPr>
              <a:t>month</a:t>
            </a:r>
            <a:r>
              <a:rPr sz="1900" spc="-114">
                <a:latin typeface="Roboto"/>
                <a:cs typeface="Roboto"/>
              </a:rPr>
              <a:t> </a:t>
            </a:r>
            <a:r>
              <a:rPr sz="1900" spc="25">
                <a:latin typeface="Roboto"/>
                <a:cs typeface="Roboto"/>
              </a:rPr>
              <a:t>of</a:t>
            </a:r>
            <a:r>
              <a:rPr sz="1900" spc="-135">
                <a:latin typeface="Roboto"/>
                <a:cs typeface="Roboto"/>
              </a:rPr>
              <a:t> </a:t>
            </a:r>
            <a:r>
              <a:rPr sz="1900" spc="-30">
                <a:latin typeface="Roboto"/>
                <a:cs typeface="Roboto"/>
              </a:rPr>
              <a:t>July</a:t>
            </a:r>
            <a:r>
              <a:rPr lang="en-US" sz="1900" spc="-30" dirty="0">
                <a:latin typeface="Roboto"/>
                <a:cs typeface="Roboto"/>
              </a:rPr>
              <a:t>)</a:t>
            </a:r>
            <a:endParaRPr sz="1900">
              <a:latin typeface="Roboto"/>
              <a:cs typeface="Roboto"/>
            </a:endParaRPr>
          </a:p>
        </p:txBody>
      </p:sp>
      <p:pic>
        <p:nvPicPr>
          <p:cNvPr id="5" name="Picture 8" descr="august-2023-social-media-holidays"/>
          <p:cNvPicPr>
            <a:picLocks noChangeAspect="1" noChangeArrowheads="1"/>
          </p:cNvPicPr>
          <p:nvPr/>
        </p:nvPicPr>
        <p:blipFill>
          <a:blip r:embed="rId2"/>
          <a:srcRect/>
          <a:stretch>
            <a:fillRect/>
          </a:stretch>
        </p:blipFill>
        <p:spPr bwMode="auto">
          <a:xfrm>
            <a:off x="6917390" y="800415"/>
            <a:ext cx="4779309" cy="537178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52400"/>
            <a:ext cx="7848600" cy="366767"/>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a:p>
        </p:txBody>
      </p:sp>
      <p:sp>
        <p:nvSpPr>
          <p:cNvPr id="3" name="object 3"/>
          <p:cNvSpPr txBox="1"/>
          <p:nvPr/>
        </p:nvSpPr>
        <p:spPr>
          <a:xfrm>
            <a:off x="381000" y="609600"/>
            <a:ext cx="11734800" cy="595035"/>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spc="-35" dirty="0">
                <a:latin typeface="Roboto"/>
                <a:cs typeface="Roboto"/>
              </a:rPr>
              <a:t>Reflect</a:t>
            </a:r>
            <a:r>
              <a:rPr sz="1900" spc="15" dirty="0">
                <a:latin typeface="Roboto"/>
                <a:cs typeface="Roboto"/>
              </a:rPr>
              <a:t> </a:t>
            </a:r>
            <a:r>
              <a:rPr sz="1900" spc="-60" dirty="0">
                <a:latin typeface="Roboto"/>
                <a:cs typeface="Roboto"/>
              </a:rPr>
              <a:t>on</a:t>
            </a:r>
            <a:r>
              <a:rPr sz="1900" spc="-20"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content</a:t>
            </a:r>
            <a:r>
              <a:rPr sz="1900" spc="-85" dirty="0">
                <a:latin typeface="Roboto"/>
                <a:cs typeface="Roboto"/>
              </a:rPr>
              <a:t> </a:t>
            </a:r>
            <a:r>
              <a:rPr sz="1900" spc="-25" dirty="0">
                <a:latin typeface="Roboto"/>
                <a:cs typeface="Roboto"/>
              </a:rPr>
              <a:t>ideas</a:t>
            </a:r>
            <a:r>
              <a:rPr sz="1900" spc="-50" dirty="0">
                <a:latin typeface="Roboto"/>
                <a:cs typeface="Roboto"/>
              </a:rPr>
              <a:t> </a:t>
            </a:r>
            <a:r>
              <a:rPr sz="1900" spc="-45" dirty="0">
                <a:latin typeface="Roboto"/>
                <a:cs typeface="Roboto"/>
              </a:rPr>
              <a:t>and</a:t>
            </a:r>
            <a:r>
              <a:rPr sz="1900" spc="-35" dirty="0">
                <a:latin typeface="Roboto"/>
                <a:cs typeface="Roboto"/>
              </a:rPr>
              <a:t> </a:t>
            </a:r>
            <a:r>
              <a:rPr sz="1900" spc="-45" dirty="0">
                <a:latin typeface="Roboto"/>
                <a:cs typeface="Roboto"/>
              </a:rPr>
              <a:t>marketing</a:t>
            </a:r>
            <a:r>
              <a:rPr sz="1900" spc="-30" dirty="0">
                <a:latin typeface="Roboto"/>
                <a:cs typeface="Roboto"/>
              </a:rPr>
              <a:t> </a:t>
            </a:r>
            <a:r>
              <a:rPr sz="1900" spc="-50" dirty="0">
                <a:latin typeface="Roboto"/>
                <a:cs typeface="Roboto"/>
              </a:rPr>
              <a:t>strategies</a:t>
            </a:r>
            <a:r>
              <a:rPr sz="1900" spc="-45" dirty="0">
                <a:latin typeface="Roboto"/>
                <a:cs typeface="Roboto"/>
              </a:rPr>
              <a:t> </a:t>
            </a:r>
            <a:r>
              <a:rPr sz="1900" spc="-40" dirty="0">
                <a:latin typeface="Roboto"/>
                <a:cs typeface="Roboto"/>
              </a:rPr>
              <a:t>process, </a:t>
            </a:r>
            <a:r>
              <a:rPr sz="1900" spc="-55" dirty="0">
                <a:latin typeface="Roboto"/>
                <a:cs typeface="Roboto"/>
              </a:rPr>
              <a:t>discussing</a:t>
            </a:r>
            <a:r>
              <a:rPr sz="1900" spc="-35" dirty="0">
                <a:latin typeface="Roboto"/>
                <a:cs typeface="Roboto"/>
              </a:rPr>
              <a:t> </a:t>
            </a:r>
            <a:r>
              <a:rPr sz="1900" spc="-40" dirty="0">
                <a:latin typeface="Roboto"/>
                <a:cs typeface="Roboto"/>
              </a:rPr>
              <a:t>the</a:t>
            </a:r>
            <a:r>
              <a:rPr sz="1900" spc="-70" dirty="0">
                <a:latin typeface="Roboto"/>
                <a:cs typeface="Roboto"/>
              </a:rPr>
              <a:t> </a:t>
            </a:r>
            <a:r>
              <a:rPr sz="1900" spc="-40" dirty="0">
                <a:latin typeface="Roboto"/>
                <a:cs typeface="Roboto"/>
              </a:rPr>
              <a:t>challenges </a:t>
            </a:r>
            <a:r>
              <a:rPr sz="1900" spc="-455" dirty="0">
                <a:latin typeface="Roboto"/>
                <a:cs typeface="Roboto"/>
              </a:rPr>
              <a:t> </a:t>
            </a:r>
            <a:r>
              <a:rPr sz="1900" spc="-50" dirty="0">
                <a:latin typeface="Roboto"/>
                <a:cs typeface="Roboto"/>
              </a:rPr>
              <a:t>encountered </a:t>
            </a:r>
            <a:r>
              <a:rPr sz="1900" spc="-15" dirty="0">
                <a:latin typeface="Roboto"/>
                <a:cs typeface="Roboto"/>
              </a:rPr>
              <a:t>and</a:t>
            </a:r>
            <a:r>
              <a:rPr sz="1900" spc="-145" dirty="0">
                <a:latin typeface="Roboto"/>
                <a:cs typeface="Roboto"/>
              </a:rPr>
              <a:t> </a:t>
            </a:r>
            <a:r>
              <a:rPr sz="1900" spc="-40" dirty="0">
                <a:latin typeface="Roboto"/>
                <a:cs typeface="Roboto"/>
              </a:rPr>
              <a:t>lessons</a:t>
            </a:r>
            <a:r>
              <a:rPr sz="1900" spc="-55" dirty="0">
                <a:latin typeface="Roboto"/>
                <a:cs typeface="Roboto"/>
              </a:rPr>
              <a:t> </a:t>
            </a:r>
            <a:r>
              <a:rPr sz="1900" spc="-45" dirty="0">
                <a:latin typeface="Roboto"/>
                <a:cs typeface="Roboto"/>
              </a:rPr>
              <a:t>learned.</a:t>
            </a:r>
            <a:endParaRPr sz="1900" dirty="0">
              <a:latin typeface="Roboto"/>
              <a:cs typeface="Roboto"/>
            </a:endParaRPr>
          </a:p>
        </p:txBody>
      </p:sp>
      <p:sp>
        <p:nvSpPr>
          <p:cNvPr id="4" name="Rectangle 3">
            <a:extLst>
              <a:ext uri="{FF2B5EF4-FFF2-40B4-BE49-F238E27FC236}">
                <a16:creationId xmlns:a16="http://schemas.microsoft.com/office/drawing/2014/main" id="{C688506A-FDC7-4BA8-815C-3A7E0BA5D013}"/>
              </a:ext>
            </a:extLst>
          </p:cNvPr>
          <p:cNvSpPr/>
          <p:nvPr/>
        </p:nvSpPr>
        <p:spPr>
          <a:xfrm>
            <a:off x="152400" y="1204635"/>
            <a:ext cx="8991600" cy="1200329"/>
          </a:xfrm>
          <a:prstGeom prst="rect">
            <a:avLst/>
          </a:prstGeom>
        </p:spPr>
        <p:txBody>
          <a:bodyPr wrap="square">
            <a:spAutoFit/>
          </a:bodyPr>
          <a:lstStyle/>
          <a:p>
            <a:pPr marL="12700">
              <a:lnSpc>
                <a:spcPct val="100000"/>
              </a:lnSpc>
            </a:pPr>
            <a:r>
              <a:rPr lang="en-US" spc="-5" dirty="0">
                <a:latin typeface="Roboto"/>
                <a:cs typeface="Roboto"/>
              </a:rPr>
              <a:t>Blog article</a:t>
            </a:r>
          </a:p>
          <a:p>
            <a:pPr marL="12700"/>
            <a:r>
              <a:rPr lang="en-US" b="1" spc="-5" dirty="0">
                <a:latin typeface="Roboto"/>
                <a:cs typeface="Roboto"/>
              </a:rPr>
              <a:t>Date:</a:t>
            </a:r>
            <a:r>
              <a:rPr lang="en-US" spc="-5" dirty="0">
                <a:latin typeface="Roboto"/>
                <a:cs typeface="Roboto"/>
              </a:rPr>
              <a:t> 21/August/2023</a:t>
            </a:r>
          </a:p>
          <a:p>
            <a:pPr marL="12700"/>
            <a:r>
              <a:rPr lang="en-US" spc="-5" dirty="0">
                <a:latin typeface="Roboto"/>
                <a:cs typeface="Roboto"/>
              </a:rPr>
              <a:t>To create awareness on YES BANK online services  </a:t>
            </a:r>
          </a:p>
          <a:p>
            <a:pPr marL="12700">
              <a:lnSpc>
                <a:spcPct val="100000"/>
              </a:lnSpc>
            </a:pPr>
            <a:r>
              <a:rPr lang="en-US" spc="-5" dirty="0">
                <a:latin typeface="Roboto"/>
                <a:cs typeface="Roboto"/>
              </a:rPr>
              <a:t>Our bank launches for customers apply debit card at online </a:t>
            </a:r>
            <a:endParaRPr lang="en-US" b="1" spc="-5" dirty="0">
              <a:latin typeface="Roboto"/>
              <a:cs typeface="Roboto"/>
            </a:endParaRPr>
          </a:p>
        </p:txBody>
      </p:sp>
      <p:sp>
        <p:nvSpPr>
          <p:cNvPr id="6" name="Rectangle 5">
            <a:extLst>
              <a:ext uri="{FF2B5EF4-FFF2-40B4-BE49-F238E27FC236}">
                <a16:creationId xmlns:a16="http://schemas.microsoft.com/office/drawing/2014/main" id="{A3B84130-F2CF-4BDC-ADB8-1AC401B6B878}"/>
              </a:ext>
            </a:extLst>
          </p:cNvPr>
          <p:cNvSpPr/>
          <p:nvPr/>
        </p:nvSpPr>
        <p:spPr>
          <a:xfrm>
            <a:off x="225286" y="2845752"/>
            <a:ext cx="8918713" cy="1477328"/>
          </a:xfrm>
          <a:prstGeom prst="rect">
            <a:avLst/>
          </a:prstGeom>
        </p:spPr>
        <p:txBody>
          <a:bodyPr wrap="square">
            <a:spAutoFit/>
          </a:bodyPr>
          <a:lstStyle/>
          <a:p>
            <a:pPr marL="12700"/>
            <a:r>
              <a:rPr lang="en-US" b="1" spc="-5" dirty="0">
                <a:latin typeface="Roboto"/>
                <a:cs typeface="Roboto"/>
              </a:rPr>
              <a:t>Date:  </a:t>
            </a:r>
            <a:r>
              <a:rPr lang="en-US" spc="-5" dirty="0">
                <a:latin typeface="Roboto"/>
                <a:cs typeface="Roboto"/>
              </a:rPr>
              <a:t>22/August/ 2023 </a:t>
            </a:r>
          </a:p>
          <a:p>
            <a:pPr marL="12700">
              <a:lnSpc>
                <a:spcPct val="100000"/>
              </a:lnSpc>
            </a:pPr>
            <a:r>
              <a:rPr lang="en-US" spc="-5" dirty="0">
                <a:latin typeface="Roboto"/>
                <a:cs typeface="Roboto"/>
              </a:rPr>
              <a:t>To promote different types &amp; updates of debit cards  </a:t>
            </a:r>
          </a:p>
          <a:p>
            <a:pPr marL="12700">
              <a:lnSpc>
                <a:spcPct val="100000"/>
              </a:lnSpc>
            </a:pPr>
            <a:r>
              <a:rPr lang="en-US" spc="-5" dirty="0">
                <a:latin typeface="Roboto"/>
                <a:cs typeface="Roboto"/>
              </a:rPr>
              <a:t>Debit card &amp; its Different types in YES BANK.</a:t>
            </a:r>
          </a:p>
          <a:p>
            <a:pPr marL="12700">
              <a:lnSpc>
                <a:spcPct val="100000"/>
              </a:lnSpc>
            </a:pPr>
            <a:r>
              <a:rPr lang="en-US" spc="-5" dirty="0">
                <a:latin typeface="Roboto"/>
                <a:cs typeface="Roboto"/>
              </a:rPr>
              <a:t>In this video I </a:t>
            </a:r>
            <a:r>
              <a:rPr lang="en-US" spc="-5" dirty="0" err="1">
                <a:latin typeface="Roboto"/>
                <a:cs typeface="Roboto"/>
              </a:rPr>
              <a:t>Visualised</a:t>
            </a:r>
            <a:r>
              <a:rPr lang="en-US" spc="-5" dirty="0">
                <a:latin typeface="Roboto"/>
                <a:cs typeface="Roboto"/>
              </a:rPr>
              <a:t> in a very brief manner </a:t>
            </a:r>
          </a:p>
          <a:p>
            <a:pPr marL="12700">
              <a:lnSpc>
                <a:spcPct val="100000"/>
              </a:lnSpc>
            </a:pPr>
            <a:r>
              <a:rPr lang="en-US" spc="-5" dirty="0">
                <a:latin typeface="Roboto"/>
                <a:cs typeface="Roboto"/>
              </a:rPr>
              <a:t>about different types of cards &amp; its  benefits. </a:t>
            </a:r>
          </a:p>
        </p:txBody>
      </p:sp>
      <p:sp>
        <p:nvSpPr>
          <p:cNvPr id="9" name="Rectangle 8">
            <a:extLst>
              <a:ext uri="{FF2B5EF4-FFF2-40B4-BE49-F238E27FC236}">
                <a16:creationId xmlns:a16="http://schemas.microsoft.com/office/drawing/2014/main" id="{85317FE4-0ED8-4800-AE13-03EFD11E0A49}"/>
              </a:ext>
            </a:extLst>
          </p:cNvPr>
          <p:cNvSpPr/>
          <p:nvPr/>
        </p:nvSpPr>
        <p:spPr>
          <a:xfrm>
            <a:off x="152399" y="5098775"/>
            <a:ext cx="8991600" cy="923330"/>
          </a:xfrm>
          <a:prstGeom prst="rect">
            <a:avLst/>
          </a:prstGeom>
        </p:spPr>
        <p:txBody>
          <a:bodyPr wrap="square">
            <a:spAutoFit/>
          </a:bodyPr>
          <a:lstStyle/>
          <a:p>
            <a:pPr marL="12700"/>
            <a:r>
              <a:rPr lang="en-US" b="1" spc="-5" dirty="0">
                <a:latin typeface="Roboto"/>
                <a:cs typeface="Roboto"/>
              </a:rPr>
              <a:t>Date: </a:t>
            </a:r>
            <a:r>
              <a:rPr lang="en-US" spc="-5" dirty="0">
                <a:latin typeface="Roboto"/>
                <a:cs typeface="Roboto"/>
              </a:rPr>
              <a:t>23/August /2023</a:t>
            </a:r>
          </a:p>
          <a:p>
            <a:pPr marL="12700">
              <a:lnSpc>
                <a:spcPct val="100000"/>
              </a:lnSpc>
            </a:pPr>
            <a:r>
              <a:rPr lang="en-US" spc="-5" dirty="0">
                <a:latin typeface="Roboto"/>
                <a:cs typeface="Roboto"/>
              </a:rPr>
              <a:t>Awareness  about frauds  on digital  transactions </a:t>
            </a:r>
          </a:p>
          <a:p>
            <a:pPr marL="12700">
              <a:lnSpc>
                <a:spcPct val="100000"/>
              </a:lnSpc>
            </a:pPr>
            <a:r>
              <a:rPr lang="en-US" spc="-5" dirty="0">
                <a:latin typeface="Roboto"/>
                <a:cs typeface="Roboto"/>
              </a:rPr>
              <a:t>To create a meme frauds on digital marketing </a:t>
            </a:r>
          </a:p>
        </p:txBody>
      </p:sp>
      <p:pic>
        <p:nvPicPr>
          <p:cNvPr id="15" name="Picture 14">
            <a:extLst>
              <a:ext uri="{FF2B5EF4-FFF2-40B4-BE49-F238E27FC236}">
                <a16:creationId xmlns:a16="http://schemas.microsoft.com/office/drawing/2014/main" id="{7AEA5C1F-B520-4F9E-A418-2A33A0139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049" y="1204635"/>
            <a:ext cx="4533900" cy="1641118"/>
          </a:xfrm>
          <a:prstGeom prst="rect">
            <a:avLst/>
          </a:prstGeom>
        </p:spPr>
      </p:pic>
      <p:pic>
        <p:nvPicPr>
          <p:cNvPr id="17" name="Picture 16">
            <a:extLst>
              <a:ext uri="{FF2B5EF4-FFF2-40B4-BE49-F238E27FC236}">
                <a16:creationId xmlns:a16="http://schemas.microsoft.com/office/drawing/2014/main" id="{77EF8769-1D08-4B2E-AE72-73FF246B37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3018417"/>
            <a:ext cx="4038600" cy="1745451"/>
          </a:xfrm>
          <a:prstGeom prst="rect">
            <a:avLst/>
          </a:prstGeom>
        </p:spPr>
      </p:pic>
      <p:pic>
        <p:nvPicPr>
          <p:cNvPr id="19" name="Picture 18">
            <a:extLst>
              <a:ext uri="{FF2B5EF4-FFF2-40B4-BE49-F238E27FC236}">
                <a16:creationId xmlns:a16="http://schemas.microsoft.com/office/drawing/2014/main" id="{584B02C5-3085-4CD9-8734-D995D0348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4926111"/>
            <a:ext cx="4038600" cy="17794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45B6E5-B127-4E01-91EA-B6BF28A3BBD9}"/>
              </a:ext>
            </a:extLst>
          </p:cNvPr>
          <p:cNvSpPr/>
          <p:nvPr/>
        </p:nvSpPr>
        <p:spPr>
          <a:xfrm>
            <a:off x="228600" y="990600"/>
            <a:ext cx="10744200" cy="4247317"/>
          </a:xfrm>
          <a:prstGeom prst="rect">
            <a:avLst/>
          </a:prstGeom>
        </p:spPr>
        <p:txBody>
          <a:bodyPr wrap="square">
            <a:spAutoFit/>
          </a:bodyPr>
          <a:lstStyle/>
          <a:p>
            <a:r>
              <a:rPr lang="en-US" dirty="0"/>
              <a:t>Creating content ideas and devising effective marketing strategies is a dynamic process that involves continuous learning and adaptation. Throughout this journey, several challenges and valuable lessons can be encountered.</a:t>
            </a:r>
            <a:br>
              <a:rPr lang="en-US" dirty="0"/>
            </a:br>
            <a:r>
              <a:rPr lang="en-US" b="1" dirty="0"/>
              <a:t>1.Understanding the Audience</a:t>
            </a:r>
            <a:r>
              <a:rPr lang="en-US" dirty="0"/>
              <a:t>: One of the primary challenges is comprehending the target audience's preferences, needs, and pain points.</a:t>
            </a:r>
            <a:br>
              <a:rPr lang="en-US" dirty="0"/>
            </a:br>
            <a:r>
              <a:rPr lang="en-US" b="1" dirty="0"/>
              <a:t>2. Generating Unique Ideas</a:t>
            </a:r>
            <a:r>
              <a:rPr lang="en-US" dirty="0"/>
              <a:t>: Coming up with fresh and innovative content ideas can be difficult, especially in saturated markets. </a:t>
            </a:r>
            <a:br>
              <a:rPr lang="en-US" dirty="0"/>
            </a:br>
            <a:r>
              <a:rPr lang="en-US" b="1" dirty="0"/>
              <a:t>3. Consistency and Quality</a:t>
            </a:r>
            <a:r>
              <a:rPr lang="en-US" dirty="0"/>
              <a:t>: Maintaining a consistent flow of high-quality content can be demanding. Setting up an editorial calendar and adhering to a content creation schedule helps in maintaining quality and meeting deadlines.</a:t>
            </a:r>
            <a:br>
              <a:rPr lang="en-US" dirty="0"/>
            </a:br>
            <a:r>
              <a:rPr lang="en-US" b="1" dirty="0"/>
              <a:t>4. Content Promotion</a:t>
            </a:r>
            <a:r>
              <a:rPr lang="en-US" dirty="0"/>
              <a:t>: Even the best content may not gain traction without proper promotion. Crafting effective marketing strategies to reach the target audience across various channels is crucial for success.</a:t>
            </a:r>
            <a:br>
              <a:rPr lang="en-US" dirty="0"/>
            </a:br>
            <a:r>
              <a:rPr lang="en-US" b="1" dirty="0"/>
              <a:t>5. Collaboration</a:t>
            </a:r>
            <a:r>
              <a:rPr lang="en-US" dirty="0"/>
              <a:t>: Collaborating with influencers or other brands can amplify the reach of content and strengthen marketing efforts.</a:t>
            </a:r>
            <a:br>
              <a:rPr lang="en-US" dirty="0"/>
            </a:br>
            <a:r>
              <a:rPr lang="en-US" dirty="0"/>
              <a:t>The content ideas and marketing strategies process is an iterative and learning-oriented journey</a:t>
            </a:r>
            <a:br>
              <a:rPr lang="en-US" dirty="0"/>
            </a:br>
            <a:endParaRPr lang="en-IN" dirty="0"/>
          </a:p>
        </p:txBody>
      </p:sp>
    </p:spTree>
    <p:extLst>
      <p:ext uri="{BB962C8B-B14F-4D97-AF65-F5344CB8AC3E}">
        <p14:creationId xmlns:p14="http://schemas.microsoft.com/office/powerpoint/2010/main" val="362886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736600" y="1943100"/>
            <a:ext cx="10666095" cy="3136756"/>
          </a:xfrm>
          <a:prstGeom prst="rect">
            <a:avLst/>
          </a:prstGeom>
        </p:spPr>
        <p:txBody>
          <a:bodyPr vert="horz" wrap="square" lIns="0" tIns="12700" rIns="0" bIns="0" rtlCol="0">
            <a:spAutoFit/>
          </a:bodyPr>
          <a:lstStyle/>
          <a:p>
            <a:pPr marL="12700">
              <a:lnSpc>
                <a:spcPts val="2240"/>
              </a:lnSpc>
              <a:spcBef>
                <a:spcPts val="100"/>
              </a:spcBef>
            </a:pPr>
            <a:r>
              <a:rPr sz="1900" b="1" spc="-15" dirty="0">
                <a:latin typeface="Roboto"/>
                <a:cs typeface="Roboto"/>
              </a:rPr>
              <a:t>P</a:t>
            </a:r>
            <a:r>
              <a:rPr sz="1900" b="1" spc="-75" dirty="0">
                <a:latin typeface="Roboto"/>
                <a:cs typeface="Roboto"/>
              </a:rPr>
              <a:t>o</a:t>
            </a:r>
            <a:r>
              <a:rPr sz="1900" b="1" spc="-85" dirty="0">
                <a:latin typeface="Roboto"/>
                <a:cs typeface="Roboto"/>
              </a:rPr>
              <a:t>s</a:t>
            </a:r>
            <a:r>
              <a:rPr sz="1900" b="1" spc="-20" dirty="0">
                <a:latin typeface="Roboto"/>
                <a:cs typeface="Roboto"/>
              </a:rPr>
              <a:t>t </a:t>
            </a:r>
            <a:r>
              <a:rPr sz="1900" b="1" spc="-10" dirty="0">
                <a:latin typeface="Roboto"/>
                <a:cs typeface="Roboto"/>
              </a:rPr>
              <a:t>C</a:t>
            </a:r>
            <a:r>
              <a:rPr sz="1900" b="1" spc="-70" dirty="0">
                <a:latin typeface="Roboto"/>
                <a:cs typeface="Roboto"/>
              </a:rPr>
              <a:t>r</a:t>
            </a:r>
            <a:r>
              <a:rPr sz="1900" b="1" dirty="0">
                <a:latin typeface="Roboto"/>
                <a:cs typeface="Roboto"/>
              </a:rPr>
              <a:t>e</a:t>
            </a:r>
            <a:r>
              <a:rPr sz="1900" b="1" spc="-25" dirty="0">
                <a:latin typeface="Roboto"/>
                <a:cs typeface="Roboto"/>
              </a:rPr>
              <a:t>a</a:t>
            </a:r>
            <a:r>
              <a:rPr sz="1900" b="1" spc="-65" dirty="0">
                <a:latin typeface="Roboto"/>
                <a:cs typeface="Roboto"/>
              </a:rPr>
              <a:t>t</a:t>
            </a:r>
            <a:r>
              <a:rPr sz="1900" b="1" spc="-10" dirty="0">
                <a:latin typeface="Roboto"/>
                <a:cs typeface="Roboto"/>
              </a:rPr>
              <a:t>i</a:t>
            </a:r>
            <a:r>
              <a:rPr sz="1900" b="1" spc="-75" dirty="0">
                <a:latin typeface="Roboto"/>
                <a:cs typeface="Roboto"/>
              </a:rPr>
              <a:t>on</a:t>
            </a:r>
            <a:r>
              <a:rPr sz="1900" b="1" spc="-5" dirty="0">
                <a:latin typeface="Roboto"/>
                <a:cs typeface="Roboto"/>
              </a:rPr>
              <a:t>:</a:t>
            </a:r>
            <a:endParaRPr sz="190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sz="1900" b="1" spc="-35" dirty="0">
                <a:latin typeface="Roboto"/>
                <a:cs typeface="Roboto"/>
              </a:rPr>
              <a:t>Select</a:t>
            </a:r>
            <a:r>
              <a:rPr sz="1900" b="1" spc="-15" dirty="0">
                <a:latin typeface="Roboto"/>
                <a:cs typeface="Roboto"/>
              </a:rPr>
              <a:t> </a:t>
            </a:r>
            <a:r>
              <a:rPr sz="1900" b="1" spc="-30" dirty="0">
                <a:latin typeface="Roboto"/>
                <a:cs typeface="Roboto"/>
              </a:rPr>
              <a:t>Content</a:t>
            </a:r>
            <a:r>
              <a:rPr sz="1900" b="1" spc="-114" dirty="0">
                <a:latin typeface="Roboto"/>
                <a:cs typeface="Roboto"/>
              </a:rPr>
              <a:t> </a:t>
            </a:r>
            <a:r>
              <a:rPr sz="1900" b="1" spc="-30" dirty="0">
                <a:latin typeface="Roboto"/>
                <a:cs typeface="Roboto"/>
              </a:rPr>
              <a:t>Categories:</a:t>
            </a:r>
            <a:r>
              <a:rPr sz="1900" b="1" spc="-100" dirty="0">
                <a:latin typeface="Roboto"/>
                <a:cs typeface="Roboto"/>
              </a:rPr>
              <a:t> </a:t>
            </a:r>
            <a:r>
              <a:rPr sz="1900" spc="-40" dirty="0">
                <a:latin typeface="Roboto"/>
                <a:cs typeface="Roboto"/>
              </a:rPr>
              <a:t>Identify</a:t>
            </a:r>
            <a:r>
              <a:rPr sz="1900" spc="-70" dirty="0">
                <a:latin typeface="Roboto"/>
                <a:cs typeface="Roboto"/>
              </a:rPr>
              <a:t> </a:t>
            </a:r>
            <a:r>
              <a:rPr sz="1900" spc="-40" dirty="0">
                <a:latin typeface="Roboto"/>
                <a:cs typeface="Roboto"/>
              </a:rPr>
              <a:t>three</a:t>
            </a:r>
            <a:r>
              <a:rPr sz="1900" spc="-75" dirty="0">
                <a:latin typeface="Roboto"/>
                <a:cs typeface="Roboto"/>
              </a:rPr>
              <a:t> </a:t>
            </a:r>
            <a:r>
              <a:rPr sz="1900" spc="-35" dirty="0">
                <a:latin typeface="Roboto"/>
                <a:cs typeface="Roboto"/>
              </a:rPr>
              <a:t>different</a:t>
            </a:r>
            <a:r>
              <a:rPr sz="1900" spc="15" dirty="0">
                <a:latin typeface="Roboto"/>
                <a:cs typeface="Roboto"/>
              </a:rPr>
              <a:t> </a:t>
            </a:r>
            <a:r>
              <a:rPr sz="1900" spc="-45" dirty="0">
                <a:latin typeface="Roboto"/>
                <a:cs typeface="Roboto"/>
              </a:rPr>
              <a:t>content</a:t>
            </a:r>
            <a:r>
              <a:rPr sz="1900" spc="-90" dirty="0">
                <a:latin typeface="Roboto"/>
                <a:cs typeface="Roboto"/>
              </a:rPr>
              <a:t> </a:t>
            </a:r>
            <a:r>
              <a:rPr sz="1900" spc="-35" dirty="0">
                <a:latin typeface="Roboto"/>
                <a:cs typeface="Roboto"/>
              </a:rPr>
              <a:t>formats</a:t>
            </a:r>
            <a:r>
              <a:rPr sz="1900" spc="-45" dirty="0">
                <a:latin typeface="Roboto"/>
                <a:cs typeface="Roboto"/>
              </a:rPr>
              <a:t> relevant</a:t>
            </a:r>
            <a:r>
              <a:rPr sz="1900" spc="-90" dirty="0">
                <a:latin typeface="Roboto"/>
                <a:cs typeface="Roboto"/>
              </a:rPr>
              <a:t> </a:t>
            </a:r>
            <a:r>
              <a:rPr sz="1900" spc="-20" dirty="0">
                <a:latin typeface="Roboto"/>
                <a:cs typeface="Roboto"/>
              </a:rPr>
              <a:t>to</a:t>
            </a:r>
            <a:r>
              <a:rPr sz="1900" spc="-50" dirty="0">
                <a:latin typeface="Roboto"/>
                <a:cs typeface="Roboto"/>
              </a:rPr>
              <a:t> </a:t>
            </a:r>
            <a:r>
              <a:rPr sz="1900" spc="-40" dirty="0">
                <a:latin typeface="Roboto"/>
                <a:cs typeface="Roboto"/>
              </a:rPr>
              <a:t>the</a:t>
            </a:r>
            <a:r>
              <a:rPr sz="1900" spc="-75" dirty="0">
                <a:latin typeface="Roboto"/>
                <a:cs typeface="Roboto"/>
              </a:rPr>
              <a:t> </a:t>
            </a:r>
            <a:r>
              <a:rPr sz="1900" spc="-35" dirty="0">
                <a:latin typeface="Roboto"/>
                <a:cs typeface="Roboto"/>
              </a:rPr>
              <a:t>chosen</a:t>
            </a:r>
            <a:r>
              <a:rPr sz="1900" spc="-120" dirty="0">
                <a:latin typeface="Roboto"/>
                <a:cs typeface="Roboto"/>
              </a:rPr>
              <a:t> </a:t>
            </a:r>
            <a:r>
              <a:rPr sz="1900" spc="-20" dirty="0">
                <a:latin typeface="Roboto"/>
                <a:cs typeface="Roboto"/>
              </a:rPr>
              <a:t>topic</a:t>
            </a:r>
            <a:r>
              <a:rPr sz="1900" spc="-60" dirty="0">
                <a:latin typeface="Roboto"/>
                <a:cs typeface="Roboto"/>
              </a:rPr>
              <a:t> </a:t>
            </a:r>
            <a:r>
              <a:rPr sz="1900" spc="-55" dirty="0">
                <a:latin typeface="Roboto"/>
                <a:cs typeface="Roboto"/>
              </a:rPr>
              <a:t>or </a:t>
            </a:r>
            <a:r>
              <a:rPr sz="1900" spc="-459" dirty="0">
                <a:latin typeface="Roboto"/>
                <a:cs typeface="Roboto"/>
              </a:rPr>
              <a:t> </a:t>
            </a:r>
            <a:r>
              <a:rPr sz="1900" spc="-60" dirty="0">
                <a:latin typeface="Roboto"/>
                <a:cs typeface="Roboto"/>
              </a:rPr>
              <a:t>industry.</a:t>
            </a:r>
            <a:r>
              <a:rPr sz="1900" spc="-65" dirty="0">
                <a:latin typeface="Roboto"/>
                <a:cs typeface="Roboto"/>
              </a:rPr>
              <a:t> </a:t>
            </a:r>
            <a:r>
              <a:rPr sz="1900" spc="-45" dirty="0">
                <a:latin typeface="Roboto"/>
                <a:cs typeface="Roboto"/>
              </a:rPr>
              <a:t>Research</a:t>
            </a:r>
            <a:r>
              <a:rPr sz="1900" spc="-5" dirty="0">
                <a:latin typeface="Roboto"/>
                <a:cs typeface="Roboto"/>
              </a:rPr>
              <a:t> </a:t>
            </a:r>
            <a:r>
              <a:rPr sz="1900" spc="-45" dirty="0">
                <a:latin typeface="Roboto"/>
                <a:cs typeface="Roboto"/>
              </a:rPr>
              <a:t>and</a:t>
            </a:r>
            <a:r>
              <a:rPr sz="1900" spc="-30" dirty="0">
                <a:latin typeface="Roboto"/>
                <a:cs typeface="Roboto"/>
              </a:rPr>
              <a:t> </a:t>
            </a:r>
            <a:r>
              <a:rPr sz="1900" spc="-55" dirty="0">
                <a:latin typeface="Roboto"/>
                <a:cs typeface="Roboto"/>
              </a:rPr>
              <a:t>Brainstorm:</a:t>
            </a:r>
            <a:r>
              <a:rPr sz="1900" spc="-20" dirty="0">
                <a:latin typeface="Roboto"/>
                <a:cs typeface="Roboto"/>
              </a:rPr>
              <a:t> </a:t>
            </a:r>
            <a:r>
              <a:rPr sz="1900" spc="-60" dirty="0">
                <a:latin typeface="Roboto"/>
                <a:cs typeface="Roboto"/>
              </a:rPr>
              <a:t>Research</a:t>
            </a:r>
            <a:r>
              <a:rPr sz="1900" spc="-10" dirty="0">
                <a:latin typeface="Roboto"/>
                <a:cs typeface="Roboto"/>
              </a:rPr>
              <a:t> </a:t>
            </a:r>
            <a:r>
              <a:rPr sz="1900" spc="-45" dirty="0">
                <a:latin typeface="Roboto"/>
                <a:cs typeface="Roboto"/>
              </a:rPr>
              <a:t>trending</a:t>
            </a:r>
            <a:r>
              <a:rPr sz="1900" spc="-25" dirty="0">
                <a:latin typeface="Roboto"/>
                <a:cs typeface="Roboto"/>
              </a:rPr>
              <a:t> </a:t>
            </a:r>
            <a:r>
              <a:rPr sz="1900" spc="-45" dirty="0">
                <a:latin typeface="Roboto"/>
                <a:cs typeface="Roboto"/>
              </a:rPr>
              <a:t>topics,</a:t>
            </a:r>
            <a:r>
              <a:rPr sz="1900" spc="-35" dirty="0">
                <a:latin typeface="Roboto"/>
                <a:cs typeface="Roboto"/>
              </a:rPr>
              <a:t> </a:t>
            </a:r>
            <a:r>
              <a:rPr sz="1900" spc="-65" dirty="0">
                <a:latin typeface="Roboto"/>
                <a:cs typeface="Roboto"/>
              </a:rPr>
              <a:t>industry </a:t>
            </a:r>
            <a:r>
              <a:rPr sz="1900" spc="-45" dirty="0">
                <a:latin typeface="Roboto"/>
                <a:cs typeface="Roboto"/>
              </a:rPr>
              <a:t>news,</a:t>
            </a:r>
            <a:r>
              <a:rPr sz="1900" spc="-35" dirty="0">
                <a:latin typeface="Roboto"/>
                <a:cs typeface="Roboto"/>
              </a:rPr>
              <a:t> </a:t>
            </a:r>
            <a:r>
              <a:rPr sz="1900" spc="-55" dirty="0">
                <a:latin typeface="Roboto"/>
                <a:cs typeface="Roboto"/>
              </a:rPr>
              <a:t>or</a:t>
            </a:r>
            <a:r>
              <a:rPr sz="1900" spc="-5" dirty="0">
                <a:latin typeface="Roboto"/>
                <a:cs typeface="Roboto"/>
              </a:rPr>
              <a:t> </a:t>
            </a:r>
            <a:r>
              <a:rPr sz="1900" spc="-45" dirty="0">
                <a:latin typeface="Roboto"/>
                <a:cs typeface="Roboto"/>
              </a:rPr>
              <a:t>audience</a:t>
            </a:r>
            <a:r>
              <a:rPr sz="1900" spc="35" dirty="0">
                <a:latin typeface="Roboto"/>
                <a:cs typeface="Roboto"/>
              </a:rPr>
              <a:t> </a:t>
            </a:r>
            <a:r>
              <a:rPr sz="1900" spc="-50" dirty="0">
                <a:latin typeface="Roboto"/>
                <a:cs typeface="Roboto"/>
              </a:rPr>
              <a:t>interests </a:t>
            </a:r>
            <a:r>
              <a:rPr sz="1900" spc="-455" dirty="0">
                <a:latin typeface="Roboto"/>
                <a:cs typeface="Roboto"/>
              </a:rPr>
              <a:t> </a:t>
            </a:r>
            <a:r>
              <a:rPr sz="1900" spc="-45" dirty="0">
                <a:latin typeface="Roboto"/>
                <a:cs typeface="Roboto"/>
              </a:rPr>
              <a:t>within </a:t>
            </a:r>
            <a:r>
              <a:rPr sz="1900" spc="-20" dirty="0">
                <a:latin typeface="Roboto"/>
                <a:cs typeface="Roboto"/>
              </a:rPr>
              <a:t>each </a:t>
            </a:r>
            <a:r>
              <a:rPr sz="1900" spc="-45" dirty="0">
                <a:latin typeface="Roboto"/>
                <a:cs typeface="Roboto"/>
              </a:rPr>
              <a:t>category. </a:t>
            </a:r>
            <a:r>
              <a:rPr sz="1900" spc="-50" dirty="0">
                <a:latin typeface="Roboto"/>
                <a:cs typeface="Roboto"/>
              </a:rPr>
              <a:t>Brainstorm </a:t>
            </a:r>
            <a:r>
              <a:rPr sz="1900" spc="-25" dirty="0">
                <a:latin typeface="Roboto"/>
                <a:cs typeface="Roboto"/>
              </a:rPr>
              <a:t>ideas </a:t>
            </a:r>
            <a:r>
              <a:rPr sz="1900" spc="-45" dirty="0">
                <a:latin typeface="Roboto"/>
                <a:cs typeface="Roboto"/>
              </a:rPr>
              <a:t>for </a:t>
            </a:r>
            <a:r>
              <a:rPr sz="1900" spc="-40" dirty="0">
                <a:latin typeface="Roboto"/>
                <a:cs typeface="Roboto"/>
              </a:rPr>
              <a:t>social </a:t>
            </a:r>
            <a:r>
              <a:rPr sz="1900" spc="-30" dirty="0">
                <a:latin typeface="Roboto"/>
                <a:cs typeface="Roboto"/>
              </a:rPr>
              <a:t>media </a:t>
            </a:r>
            <a:r>
              <a:rPr sz="1900" spc="-45" dirty="0">
                <a:latin typeface="Roboto"/>
                <a:cs typeface="Roboto"/>
              </a:rPr>
              <a:t>posts </a:t>
            </a:r>
            <a:r>
              <a:rPr sz="1900" spc="-50" dirty="0">
                <a:latin typeface="Roboto"/>
                <a:cs typeface="Roboto"/>
              </a:rPr>
              <a:t>that </a:t>
            </a:r>
            <a:r>
              <a:rPr sz="1900" spc="-45" dirty="0">
                <a:latin typeface="Roboto"/>
                <a:cs typeface="Roboto"/>
              </a:rPr>
              <a:t>align </a:t>
            </a:r>
            <a:r>
              <a:rPr sz="1900" spc="-50" dirty="0">
                <a:latin typeface="Roboto"/>
                <a:cs typeface="Roboto"/>
              </a:rPr>
              <a:t>with </a:t>
            </a:r>
            <a:r>
              <a:rPr sz="1900" spc="-45" dirty="0">
                <a:latin typeface="Roboto"/>
                <a:cs typeface="Roboto"/>
              </a:rPr>
              <a:t>each category. Do </a:t>
            </a:r>
            <a:r>
              <a:rPr sz="1900" spc="-40" dirty="0">
                <a:latin typeface="Roboto"/>
                <a:cs typeface="Roboto"/>
              </a:rPr>
              <a:t> </a:t>
            </a:r>
            <a:r>
              <a:rPr sz="1900" spc="-25" dirty="0">
                <a:latin typeface="Roboto"/>
                <a:cs typeface="Roboto"/>
              </a:rPr>
              <a:t>note</a:t>
            </a:r>
            <a:r>
              <a:rPr sz="1900" spc="-80" dirty="0">
                <a:latin typeface="Roboto"/>
                <a:cs typeface="Roboto"/>
              </a:rPr>
              <a:t> </a:t>
            </a:r>
            <a:r>
              <a:rPr sz="1900" spc="-50" dirty="0">
                <a:latin typeface="Roboto"/>
                <a:cs typeface="Roboto"/>
              </a:rPr>
              <a:t>that</a:t>
            </a:r>
            <a:r>
              <a:rPr sz="1900" spc="-95" dirty="0">
                <a:latin typeface="Roboto"/>
                <a:cs typeface="Roboto"/>
              </a:rPr>
              <a:t> </a:t>
            </a:r>
            <a:r>
              <a:rPr sz="1900" spc="-5" dirty="0">
                <a:latin typeface="Roboto"/>
                <a:cs typeface="Roboto"/>
              </a:rPr>
              <a:t>1</a:t>
            </a:r>
            <a:r>
              <a:rPr sz="1900" spc="-40" dirty="0">
                <a:latin typeface="Roboto"/>
                <a:cs typeface="Roboto"/>
              </a:rPr>
              <a:t> </a:t>
            </a:r>
            <a:r>
              <a:rPr sz="1900" spc="-45" dirty="0">
                <a:latin typeface="Roboto"/>
                <a:cs typeface="Roboto"/>
              </a:rPr>
              <a:t>content</a:t>
            </a:r>
            <a:r>
              <a:rPr sz="1900" spc="5" dirty="0">
                <a:latin typeface="Roboto"/>
                <a:cs typeface="Roboto"/>
              </a:rPr>
              <a:t> </a:t>
            </a:r>
            <a:r>
              <a:rPr sz="1900" spc="-35" dirty="0">
                <a:latin typeface="Roboto"/>
                <a:cs typeface="Roboto"/>
              </a:rPr>
              <a:t>format</a:t>
            </a:r>
            <a:r>
              <a:rPr sz="1900" spc="-95" dirty="0">
                <a:latin typeface="Roboto"/>
                <a:cs typeface="Roboto"/>
              </a:rPr>
              <a:t> </a:t>
            </a:r>
            <a:r>
              <a:rPr sz="1900" spc="-50" dirty="0">
                <a:latin typeface="Roboto"/>
                <a:cs typeface="Roboto"/>
              </a:rPr>
              <a:t>has</a:t>
            </a:r>
            <a:r>
              <a:rPr sz="1900" spc="-55" dirty="0">
                <a:latin typeface="Roboto"/>
                <a:cs typeface="Roboto"/>
              </a:rPr>
              <a:t> </a:t>
            </a:r>
            <a:r>
              <a:rPr sz="1900" spc="-20" dirty="0">
                <a:latin typeface="Roboto"/>
                <a:cs typeface="Roboto"/>
              </a:rPr>
              <a:t>to</a:t>
            </a:r>
            <a:r>
              <a:rPr sz="1900" spc="-55" dirty="0">
                <a:latin typeface="Roboto"/>
                <a:cs typeface="Roboto"/>
              </a:rPr>
              <a:t> </a:t>
            </a:r>
            <a:r>
              <a:rPr sz="1900" spc="-35" dirty="0">
                <a:latin typeface="Roboto"/>
                <a:cs typeface="Roboto"/>
              </a:rPr>
              <a:t>be</a:t>
            </a:r>
            <a:r>
              <a:rPr sz="1900" spc="20" dirty="0">
                <a:latin typeface="Roboto"/>
                <a:cs typeface="Roboto"/>
              </a:rPr>
              <a:t> </a:t>
            </a:r>
            <a:r>
              <a:rPr sz="1900" spc="-45" dirty="0">
                <a:latin typeface="Roboto"/>
                <a:cs typeface="Roboto"/>
              </a:rPr>
              <a:t>video</a:t>
            </a:r>
            <a:r>
              <a:rPr sz="1900" spc="-60" dirty="0">
                <a:latin typeface="Roboto"/>
                <a:cs typeface="Roboto"/>
              </a:rPr>
              <a:t> </a:t>
            </a:r>
            <a:r>
              <a:rPr sz="1900" spc="-45" dirty="0">
                <a:latin typeface="Roboto"/>
                <a:cs typeface="Roboto"/>
              </a:rPr>
              <a:t>and </a:t>
            </a:r>
            <a:r>
              <a:rPr sz="1900" spc="-40" dirty="0">
                <a:latin typeface="Roboto"/>
                <a:cs typeface="Roboto"/>
              </a:rPr>
              <a:t>additionally</a:t>
            </a:r>
            <a:r>
              <a:rPr sz="1900" spc="-75" dirty="0">
                <a:latin typeface="Roboto"/>
                <a:cs typeface="Roboto"/>
              </a:rPr>
              <a:t> </a:t>
            </a:r>
            <a:r>
              <a:rPr sz="1900" spc="-5" dirty="0">
                <a:latin typeface="Roboto"/>
                <a:cs typeface="Roboto"/>
              </a:rPr>
              <a:t>3</a:t>
            </a:r>
            <a:r>
              <a:rPr sz="1900" spc="-40" dirty="0">
                <a:latin typeface="Roboto"/>
                <a:cs typeface="Roboto"/>
              </a:rPr>
              <a:t> </a:t>
            </a:r>
            <a:r>
              <a:rPr sz="1900" spc="-50" dirty="0">
                <a:latin typeface="Roboto"/>
                <a:cs typeface="Roboto"/>
              </a:rPr>
              <a:t>stories/status</a:t>
            </a:r>
            <a:r>
              <a:rPr sz="1900" spc="-55" dirty="0">
                <a:latin typeface="Roboto"/>
                <a:cs typeface="Roboto"/>
              </a:rPr>
              <a:t> </a:t>
            </a:r>
            <a:r>
              <a:rPr sz="1900" spc="-35" dirty="0">
                <a:latin typeface="Roboto"/>
                <a:cs typeface="Roboto"/>
              </a:rPr>
              <a:t>are</a:t>
            </a:r>
            <a:r>
              <a:rPr sz="1900" spc="-75" dirty="0">
                <a:latin typeface="Roboto"/>
                <a:cs typeface="Roboto"/>
              </a:rPr>
              <a:t> </a:t>
            </a:r>
            <a:r>
              <a:rPr sz="1900" spc="-20" dirty="0">
                <a:latin typeface="Roboto"/>
                <a:cs typeface="Roboto"/>
              </a:rPr>
              <a:t>to</a:t>
            </a:r>
            <a:r>
              <a:rPr sz="1900" spc="-60" dirty="0">
                <a:latin typeface="Roboto"/>
                <a:cs typeface="Roboto"/>
              </a:rPr>
              <a:t> </a:t>
            </a:r>
            <a:r>
              <a:rPr sz="1900" spc="-35" dirty="0">
                <a:latin typeface="Roboto"/>
                <a:cs typeface="Roboto"/>
              </a:rPr>
              <a:t>be</a:t>
            </a:r>
            <a:r>
              <a:rPr sz="1900" spc="-80" dirty="0">
                <a:latin typeface="Roboto"/>
                <a:cs typeface="Roboto"/>
              </a:rPr>
              <a:t> </a:t>
            </a:r>
            <a:r>
              <a:rPr sz="1900" spc="-30" dirty="0">
                <a:latin typeface="Roboto"/>
                <a:cs typeface="Roboto"/>
              </a:rPr>
              <a:t>created.</a:t>
            </a:r>
            <a:endParaRPr sz="1900">
              <a:latin typeface="Roboto"/>
              <a:cs typeface="Roboto"/>
            </a:endParaRPr>
          </a:p>
          <a:p>
            <a:pPr>
              <a:lnSpc>
                <a:spcPct val="100000"/>
              </a:lnSpc>
              <a:spcBef>
                <a:spcPts val="15"/>
              </a:spcBef>
            </a:pPr>
            <a:endParaRPr sz="1700">
              <a:latin typeface="Roboto"/>
              <a:cs typeface="Roboto"/>
            </a:endParaRPr>
          </a:p>
          <a:p>
            <a:pPr marL="12700">
              <a:lnSpc>
                <a:spcPct val="100000"/>
              </a:lnSpc>
              <a:spcBef>
                <a:spcPts val="5"/>
              </a:spcBef>
            </a:pPr>
            <a:r>
              <a:rPr sz="1900" spc="-55">
                <a:latin typeface="Roboto"/>
                <a:cs typeface="Roboto"/>
              </a:rPr>
              <a:t>F</a:t>
            </a:r>
            <a:r>
              <a:rPr sz="1900" spc="15">
                <a:latin typeface="Roboto"/>
                <a:cs typeface="Roboto"/>
              </a:rPr>
              <a:t>o</a:t>
            </a:r>
            <a:r>
              <a:rPr sz="1900" spc="-70">
                <a:latin typeface="Roboto"/>
                <a:cs typeface="Roboto"/>
              </a:rPr>
              <a:t>r</a:t>
            </a:r>
            <a:r>
              <a:rPr sz="1900" spc="-65">
                <a:latin typeface="Roboto"/>
                <a:cs typeface="Roboto"/>
              </a:rPr>
              <a:t>m</a:t>
            </a:r>
            <a:r>
              <a:rPr sz="1900" spc="-50">
                <a:latin typeface="Roboto"/>
                <a:cs typeface="Roboto"/>
              </a:rPr>
              <a:t>a</a:t>
            </a:r>
            <a:r>
              <a:rPr sz="1900" spc="-20">
                <a:latin typeface="Roboto"/>
                <a:cs typeface="Roboto"/>
              </a:rPr>
              <a:t>t</a:t>
            </a:r>
            <a:r>
              <a:rPr sz="1900" spc="-95">
                <a:latin typeface="Roboto"/>
                <a:cs typeface="Roboto"/>
              </a:rPr>
              <a:t> </a:t>
            </a:r>
            <a:r>
              <a:rPr sz="1900" spc="-5">
                <a:latin typeface="Roboto"/>
                <a:cs typeface="Roboto"/>
              </a:rPr>
              <a:t>1</a:t>
            </a:r>
            <a:r>
              <a:rPr lang="en-US" sz="1900" spc="-5" dirty="0">
                <a:latin typeface="Roboto"/>
                <a:cs typeface="Roboto"/>
              </a:rPr>
              <a:t>: Blog article </a:t>
            </a:r>
          </a:p>
          <a:p>
            <a:pPr marL="12700">
              <a:lnSpc>
                <a:spcPct val="100000"/>
              </a:lnSpc>
              <a:spcBef>
                <a:spcPts val="5"/>
              </a:spcBef>
            </a:pPr>
            <a:endParaRPr lang="en-US" sz="1900" spc="-5" dirty="0">
              <a:latin typeface="Roboto"/>
              <a:cs typeface="Roboto"/>
            </a:endParaRPr>
          </a:p>
          <a:p>
            <a:pPr marL="12700">
              <a:lnSpc>
                <a:spcPct val="100000"/>
              </a:lnSpc>
              <a:spcBef>
                <a:spcPts val="5"/>
              </a:spcBef>
            </a:pPr>
            <a:r>
              <a:rPr lang="en-US" sz="1900" spc="-5" dirty="0">
                <a:latin typeface="Roboto"/>
                <a:cs typeface="Roboto"/>
              </a:rPr>
              <a:t>Format 2: Video</a:t>
            </a:r>
            <a:endParaRPr sz="1900">
              <a:latin typeface="Roboto"/>
              <a:cs typeface="Roboto"/>
            </a:endParaRPr>
          </a:p>
          <a:p>
            <a:pPr>
              <a:lnSpc>
                <a:spcPct val="100000"/>
              </a:lnSpc>
              <a:spcBef>
                <a:spcPts val="15"/>
              </a:spcBef>
            </a:pPr>
            <a:endParaRPr sz="1750">
              <a:latin typeface="Roboto"/>
              <a:cs typeface="Roboto"/>
            </a:endParaRPr>
          </a:p>
          <a:p>
            <a:pPr marL="12700">
              <a:lnSpc>
                <a:spcPct val="100000"/>
              </a:lnSpc>
            </a:pPr>
            <a:r>
              <a:rPr sz="1900" spc="-55">
                <a:latin typeface="Roboto"/>
                <a:cs typeface="Roboto"/>
              </a:rPr>
              <a:t>F</a:t>
            </a:r>
            <a:r>
              <a:rPr sz="1900" spc="15">
                <a:latin typeface="Roboto"/>
                <a:cs typeface="Roboto"/>
              </a:rPr>
              <a:t>o</a:t>
            </a:r>
            <a:r>
              <a:rPr sz="1900" spc="-70">
                <a:latin typeface="Roboto"/>
                <a:cs typeface="Roboto"/>
              </a:rPr>
              <a:t>r</a:t>
            </a:r>
            <a:r>
              <a:rPr sz="1900" spc="-65">
                <a:latin typeface="Roboto"/>
                <a:cs typeface="Roboto"/>
              </a:rPr>
              <a:t>m</a:t>
            </a:r>
            <a:r>
              <a:rPr sz="1900" spc="-50">
                <a:latin typeface="Roboto"/>
                <a:cs typeface="Roboto"/>
              </a:rPr>
              <a:t>a</a:t>
            </a:r>
            <a:r>
              <a:rPr sz="1900" spc="-20">
                <a:latin typeface="Roboto"/>
                <a:cs typeface="Roboto"/>
              </a:rPr>
              <a:t>t</a:t>
            </a:r>
            <a:r>
              <a:rPr sz="1900" spc="-95">
                <a:latin typeface="Roboto"/>
                <a:cs typeface="Roboto"/>
              </a:rPr>
              <a:t> </a:t>
            </a:r>
            <a:r>
              <a:rPr sz="1900" spc="-5">
                <a:latin typeface="Roboto"/>
                <a:cs typeface="Roboto"/>
              </a:rPr>
              <a:t>3</a:t>
            </a:r>
            <a:r>
              <a:rPr lang="en-US" sz="1900" spc="-5" dirty="0">
                <a:latin typeface="Roboto"/>
                <a:cs typeface="Roboto"/>
              </a:rPr>
              <a:t> : Creative </a:t>
            </a:r>
            <a:endParaRPr sz="1900">
              <a:latin typeface="Roboto"/>
              <a:cs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228600" y="228600"/>
            <a:ext cx="10666095" cy="10659328"/>
          </a:xfrm>
          <a:prstGeom prst="rect">
            <a:avLst/>
          </a:prstGeom>
        </p:spPr>
        <p:txBody>
          <a:bodyPr vert="horz" wrap="square" lIns="0" tIns="12700" rIns="0" bIns="0" rtlCol="0">
            <a:spAutoFit/>
          </a:bodyPr>
          <a:lstStyle/>
          <a:p>
            <a:pPr marL="12700">
              <a:lnSpc>
                <a:spcPts val="2240"/>
              </a:lnSpc>
              <a:spcBef>
                <a:spcPts val="100"/>
              </a:spcBef>
            </a:pPr>
            <a:endParaRPr sz="1900" dirty="0">
              <a:latin typeface="Roboto"/>
              <a:cs typeface="Roboto"/>
            </a:endParaRPr>
          </a:p>
          <a:p>
            <a:pPr>
              <a:lnSpc>
                <a:spcPct val="100000"/>
              </a:lnSpc>
              <a:spcBef>
                <a:spcPts val="15"/>
              </a:spcBef>
            </a:pPr>
            <a:endParaRPr sz="1750" dirty="0">
              <a:latin typeface="Roboto"/>
              <a:cs typeface="Roboto"/>
            </a:endParaRPr>
          </a:p>
          <a:p>
            <a:pPr marL="12700">
              <a:lnSpc>
                <a:spcPct val="100000"/>
              </a:lnSpc>
            </a:pPr>
            <a:r>
              <a:rPr sz="1900" b="1" spc="-55" dirty="0">
                <a:latin typeface="Roboto"/>
                <a:cs typeface="Roboto"/>
              </a:rPr>
              <a:t>F</a:t>
            </a:r>
            <a:r>
              <a:rPr sz="1900" b="1" spc="15" dirty="0">
                <a:latin typeface="Roboto"/>
                <a:cs typeface="Roboto"/>
              </a:rPr>
              <a:t>o</a:t>
            </a:r>
            <a:r>
              <a:rPr sz="1900" b="1" spc="-70" dirty="0">
                <a:latin typeface="Roboto"/>
                <a:cs typeface="Roboto"/>
              </a:rPr>
              <a:t>r</a:t>
            </a:r>
            <a:r>
              <a:rPr sz="1900" b="1" spc="-65" dirty="0">
                <a:latin typeface="Roboto"/>
                <a:cs typeface="Roboto"/>
              </a:rPr>
              <a:t>m</a:t>
            </a:r>
            <a:r>
              <a:rPr sz="1900" b="1" spc="-50" dirty="0">
                <a:latin typeface="Roboto"/>
                <a:cs typeface="Roboto"/>
              </a:rPr>
              <a:t>a</a:t>
            </a:r>
            <a:r>
              <a:rPr sz="1900" b="1" spc="-20" dirty="0">
                <a:latin typeface="Roboto"/>
                <a:cs typeface="Roboto"/>
              </a:rPr>
              <a:t>t</a:t>
            </a:r>
            <a:r>
              <a:rPr sz="1900" b="1" spc="-95" dirty="0">
                <a:latin typeface="Roboto"/>
                <a:cs typeface="Roboto"/>
              </a:rPr>
              <a:t> </a:t>
            </a:r>
            <a:r>
              <a:rPr lang="en-US" sz="1900" b="1" spc="-5" dirty="0">
                <a:latin typeface="Roboto"/>
                <a:cs typeface="Roboto"/>
              </a:rPr>
              <a:t> 1</a:t>
            </a:r>
            <a:r>
              <a:rPr lang="en-US" sz="1900" spc="-5" dirty="0">
                <a:latin typeface="Roboto"/>
                <a:cs typeface="Roboto"/>
              </a:rPr>
              <a:t>: Blog article </a:t>
            </a:r>
          </a:p>
          <a:p>
            <a:pPr marL="12700"/>
            <a:r>
              <a:rPr lang="en-US" sz="1900" b="1" spc="-5" dirty="0">
                <a:latin typeface="Roboto"/>
                <a:cs typeface="Roboto"/>
              </a:rPr>
              <a:t>Aim: </a:t>
            </a:r>
            <a:r>
              <a:rPr lang="en-US" sz="1900" spc="-5" dirty="0">
                <a:latin typeface="Roboto"/>
                <a:cs typeface="Roboto"/>
              </a:rPr>
              <a:t>To create awareness on YES BANK online services  </a:t>
            </a:r>
          </a:p>
          <a:p>
            <a:pPr marL="12700">
              <a:lnSpc>
                <a:spcPct val="100000"/>
              </a:lnSpc>
            </a:pPr>
            <a:r>
              <a:rPr lang="en-US" sz="1900" b="1" spc="-5" dirty="0">
                <a:latin typeface="Roboto"/>
                <a:cs typeface="Roboto"/>
              </a:rPr>
              <a:t>Date:</a:t>
            </a:r>
            <a:r>
              <a:rPr lang="en-US" sz="1900" spc="-5" dirty="0">
                <a:latin typeface="Roboto"/>
                <a:cs typeface="Roboto"/>
              </a:rPr>
              <a:t> 21/August/2023</a:t>
            </a:r>
            <a:endParaRPr lang="en-US" spc="-5" dirty="0">
              <a:latin typeface="Roboto"/>
              <a:cs typeface="Roboto"/>
            </a:endParaRPr>
          </a:p>
          <a:p>
            <a:pPr marL="12700">
              <a:lnSpc>
                <a:spcPct val="100000"/>
              </a:lnSpc>
            </a:pPr>
            <a:r>
              <a:rPr lang="en-US" sz="1900" b="1" spc="-5" dirty="0">
                <a:latin typeface="Roboto"/>
                <a:cs typeface="Roboto"/>
              </a:rPr>
              <a:t>Idea: </a:t>
            </a:r>
            <a:r>
              <a:rPr lang="en-US" sz="1900" spc="-5" dirty="0">
                <a:latin typeface="Roboto"/>
                <a:cs typeface="Roboto"/>
              </a:rPr>
              <a:t>Our bank launches for customers apply debit card at online </a:t>
            </a:r>
            <a:endParaRPr lang="en-US" sz="1900" b="1" spc="-5" dirty="0">
              <a:latin typeface="Roboto"/>
              <a:cs typeface="Roboto"/>
            </a:endParaRPr>
          </a:p>
          <a:p>
            <a:pPr marL="12700">
              <a:lnSpc>
                <a:spcPct val="100000"/>
              </a:lnSpc>
            </a:pPr>
            <a:r>
              <a:rPr lang="en-US" sz="1900" b="1" spc="-5" dirty="0">
                <a:latin typeface="Roboto"/>
                <a:cs typeface="Roboto"/>
              </a:rPr>
              <a:t>Topic:</a:t>
            </a:r>
          </a:p>
          <a:p>
            <a:pPr marL="12700" algn="ctr">
              <a:lnSpc>
                <a:spcPct val="100000"/>
              </a:lnSpc>
            </a:pPr>
            <a:r>
              <a:rPr lang="en-US" sz="2400" b="1" spc="-5" dirty="0">
                <a:latin typeface="Roboto"/>
                <a:cs typeface="Roboto"/>
              </a:rPr>
              <a:t>A Step-by-Step Guide to YES BANK Debit Card Application Process Online</a:t>
            </a:r>
            <a:endParaRPr lang="en-US" sz="1900" b="1" spc="-5" dirty="0">
              <a:latin typeface="Roboto"/>
              <a:cs typeface="Roboto"/>
            </a:endParaRPr>
          </a:p>
          <a:p>
            <a:pPr marL="12700" algn="ctr">
              <a:lnSpc>
                <a:spcPct val="100000"/>
              </a:lnSpc>
            </a:pPr>
            <a:endParaRPr lang="en-US" sz="1900" b="1" spc="-5" dirty="0">
              <a:latin typeface="Roboto"/>
              <a:cs typeface="Roboto"/>
            </a:endParaRPr>
          </a:p>
          <a:p>
            <a:pPr marL="12700">
              <a:lnSpc>
                <a:spcPct val="100000"/>
              </a:lnSpc>
            </a:pPr>
            <a:r>
              <a:rPr lang="en-US" sz="2000" b="1" spc="-5" dirty="0">
                <a:latin typeface="Roboto"/>
                <a:cs typeface="Roboto"/>
              </a:rPr>
              <a:t>Step  1</a:t>
            </a:r>
            <a:r>
              <a:rPr lang="en-US" sz="1900" spc="-5" dirty="0">
                <a:latin typeface="Roboto"/>
                <a:cs typeface="Roboto"/>
              </a:rPr>
              <a:t> : </a:t>
            </a:r>
            <a:r>
              <a:rPr lang="en-US" sz="1900" spc="-5" dirty="0">
                <a:solidFill>
                  <a:srgbClr val="FF0000"/>
                </a:solidFill>
                <a:latin typeface="Roboto"/>
                <a:cs typeface="Roboto"/>
              </a:rPr>
              <a:t>Visit the YES Bank Website</a:t>
            </a:r>
            <a:r>
              <a:rPr lang="en-US" sz="1900" spc="-5" dirty="0">
                <a:latin typeface="Roboto"/>
                <a:cs typeface="Roboto"/>
              </a:rPr>
              <a:t>: Open your web browser and go to the official website of YES Bank (</a:t>
            </a:r>
            <a:r>
              <a:rPr lang="en-US" sz="1900" spc="-5" dirty="0">
                <a:latin typeface="Roboto"/>
                <a:cs typeface="Roboto"/>
                <a:hlinkClick r:id="rId2"/>
              </a:rPr>
              <a:t>www.yesbank.in</a:t>
            </a:r>
            <a:r>
              <a:rPr lang="en-US" sz="1900" spc="-5" dirty="0">
                <a:latin typeface="Roboto"/>
                <a:cs typeface="Roboto"/>
              </a:rPr>
              <a:t>).</a:t>
            </a:r>
          </a:p>
          <a:p>
            <a:pPr marL="12700">
              <a:lnSpc>
                <a:spcPct val="100000"/>
              </a:lnSpc>
            </a:pPr>
            <a:endParaRPr lang="en-US" sz="1900" spc="-5" dirty="0">
              <a:latin typeface="Roboto"/>
              <a:cs typeface="Roboto"/>
            </a:endParaRPr>
          </a:p>
          <a:p>
            <a:pPr marL="12700">
              <a:lnSpc>
                <a:spcPct val="100000"/>
              </a:lnSpc>
            </a:pPr>
            <a:endParaRPr lang="en-US" sz="1900" spc="-5" dirty="0">
              <a:latin typeface="Roboto"/>
              <a:cs typeface="Roboto"/>
            </a:endParaRPr>
          </a:p>
          <a:p>
            <a:pPr marL="12700">
              <a:lnSpc>
                <a:spcPct val="100000"/>
              </a:lnSpc>
            </a:pPr>
            <a:r>
              <a:rPr lang="en-US" sz="1900" spc="-5" dirty="0">
                <a:latin typeface="Roboto"/>
                <a:cs typeface="Roboto"/>
              </a:rPr>
              <a:t>Step 2 : Navigate to </a:t>
            </a:r>
            <a:r>
              <a:rPr lang="en-US" sz="1900" spc="-5" dirty="0">
                <a:solidFill>
                  <a:srgbClr val="FF0000"/>
                </a:solidFill>
                <a:latin typeface="Roboto"/>
                <a:cs typeface="Roboto"/>
              </a:rPr>
              <a:t>"Personal Banking“: </a:t>
            </a:r>
            <a:r>
              <a:rPr lang="en-US" sz="1900" spc="-5" dirty="0">
                <a:latin typeface="Roboto"/>
                <a:cs typeface="Roboto"/>
              </a:rPr>
              <a:t>On the YES Bank homepage, you should find an option like "Personal Banking" or "Individuals." Click on that to proceed.</a:t>
            </a:r>
          </a:p>
          <a:p>
            <a:pPr marL="12700">
              <a:lnSpc>
                <a:spcPct val="100000"/>
              </a:lnSpc>
            </a:pPr>
            <a:endParaRPr lang="en-US" sz="1900" spc="-5" dirty="0">
              <a:latin typeface="Roboto"/>
              <a:cs typeface="Roboto"/>
            </a:endParaRPr>
          </a:p>
          <a:p>
            <a:pPr marL="12700">
              <a:lnSpc>
                <a:spcPct val="100000"/>
              </a:lnSpc>
            </a:pPr>
            <a:endParaRPr lang="en-US" sz="1900" spc="-5" dirty="0">
              <a:latin typeface="Roboto"/>
              <a:cs typeface="Roboto"/>
            </a:endParaRPr>
          </a:p>
          <a:p>
            <a:pPr marL="12700">
              <a:lnSpc>
                <a:spcPct val="100000"/>
              </a:lnSpc>
            </a:pPr>
            <a:r>
              <a:rPr lang="en-US" sz="1900" spc="-5" dirty="0">
                <a:latin typeface="Roboto"/>
                <a:cs typeface="Roboto"/>
              </a:rPr>
              <a:t>Step 3 : </a:t>
            </a:r>
            <a:r>
              <a:rPr lang="en-US" sz="1900" spc="-5" dirty="0">
                <a:solidFill>
                  <a:srgbClr val="FF0000"/>
                </a:solidFill>
                <a:latin typeface="Roboto"/>
                <a:cs typeface="Roboto"/>
              </a:rPr>
              <a:t>Select "Debit Cards": </a:t>
            </a:r>
            <a:r>
              <a:rPr lang="en-US" sz="1900" spc="-5" dirty="0">
                <a:latin typeface="Roboto"/>
                <a:cs typeface="Roboto"/>
              </a:rPr>
              <a:t>Look for a section related to "Debit Cards" or "Cards" and click on it to explore the various debit card options offered by YES Bank.</a:t>
            </a:r>
          </a:p>
          <a:p>
            <a:pPr marL="12700">
              <a:lnSpc>
                <a:spcPct val="100000"/>
              </a:lnSpc>
            </a:pPr>
            <a:endParaRPr lang="en-US" sz="1900" spc="-5" dirty="0">
              <a:latin typeface="Roboto"/>
              <a:cs typeface="Roboto"/>
            </a:endParaRPr>
          </a:p>
          <a:p>
            <a:pPr marL="12700">
              <a:lnSpc>
                <a:spcPct val="100000"/>
              </a:lnSpc>
            </a:pPr>
            <a:endParaRPr lang="en-US" sz="1900" spc="-5" dirty="0">
              <a:latin typeface="Roboto"/>
              <a:cs typeface="Roboto"/>
            </a:endParaRPr>
          </a:p>
          <a:p>
            <a:pPr marL="12700">
              <a:lnSpc>
                <a:spcPct val="100000"/>
              </a:lnSpc>
            </a:pPr>
            <a:r>
              <a:rPr lang="en-US" sz="1900" spc="-5" dirty="0">
                <a:latin typeface="Roboto"/>
                <a:cs typeface="Roboto"/>
              </a:rPr>
              <a:t> </a:t>
            </a: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r>
              <a:rPr lang="en-US" sz="1900" b="1" spc="-5" dirty="0">
                <a:latin typeface="Roboto"/>
                <a:cs typeface="Roboto"/>
              </a:rPr>
              <a:t> </a:t>
            </a:r>
            <a:endParaRPr sz="1900" b="1" dirty="0">
              <a:latin typeface="Roboto"/>
              <a:cs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52400"/>
            <a:ext cx="11658600" cy="5556675"/>
          </a:xfrm>
          <a:prstGeom prst="rect">
            <a:avLst/>
          </a:prstGeom>
        </p:spPr>
        <p:txBody>
          <a:bodyPr vert="horz" wrap="square" lIns="0" tIns="12700" rIns="0" bIns="0" rtlCol="0">
            <a:spAutoFit/>
          </a:bodyPr>
          <a:lstStyle/>
          <a:p>
            <a:pPr marL="3365500" marR="5080" indent="-3352800">
              <a:lnSpc>
                <a:spcPct val="109600"/>
              </a:lnSpc>
              <a:spcBef>
                <a:spcPts val="100"/>
              </a:spcBef>
            </a:pP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br>
              <a:rPr lang="en-US" spc="5" dirty="0"/>
            </a:br>
            <a:endParaRPr spc="5" dirty="0"/>
          </a:p>
        </p:txBody>
      </p:sp>
      <p:sp>
        <p:nvSpPr>
          <p:cNvPr id="3" name="object 3"/>
          <p:cNvSpPr txBox="1"/>
          <p:nvPr/>
        </p:nvSpPr>
        <p:spPr>
          <a:xfrm>
            <a:off x="228600" y="1371600"/>
            <a:ext cx="10666095" cy="9266639"/>
          </a:xfrm>
          <a:prstGeom prst="rect">
            <a:avLst/>
          </a:prstGeom>
        </p:spPr>
        <p:txBody>
          <a:bodyPr vert="horz" wrap="square" lIns="0" tIns="12700" rIns="0" bIns="0" rtlCol="0">
            <a:spAutoFit/>
          </a:bodyPr>
          <a:lstStyle/>
          <a:p>
            <a:pPr marL="12700">
              <a:lnSpc>
                <a:spcPts val="2240"/>
              </a:lnSpc>
              <a:spcBef>
                <a:spcPts val="100"/>
              </a:spcBef>
            </a:pPr>
            <a:r>
              <a:rPr lang="en-US" sz="1900" dirty="0">
                <a:latin typeface="Roboto"/>
                <a:cs typeface="Roboto"/>
              </a:rPr>
              <a:t>Step 5 : </a:t>
            </a:r>
            <a:r>
              <a:rPr lang="en-US" sz="1900" dirty="0">
                <a:solidFill>
                  <a:srgbClr val="FF0000"/>
                </a:solidFill>
                <a:latin typeface="Roboto"/>
                <a:cs typeface="Roboto"/>
              </a:rPr>
              <a:t>Choose the Debit Card</a:t>
            </a:r>
            <a:r>
              <a:rPr lang="en-US" sz="1900" dirty="0">
                <a:latin typeface="Roboto"/>
                <a:cs typeface="Roboto"/>
              </a:rPr>
              <a:t>: Once you've decided on a specific debit card, click on "Apply Now" or a similar button to start the application process</a:t>
            </a:r>
          </a:p>
          <a:p>
            <a:pPr marL="12700">
              <a:lnSpc>
                <a:spcPts val="2240"/>
              </a:lnSpc>
              <a:spcBef>
                <a:spcPts val="100"/>
              </a:spcBef>
            </a:pPr>
            <a:endParaRPr lang="en-US" sz="1900" dirty="0">
              <a:latin typeface="Roboto"/>
              <a:cs typeface="Roboto"/>
            </a:endParaRPr>
          </a:p>
          <a:p>
            <a:pPr marL="12700">
              <a:lnSpc>
                <a:spcPts val="2240"/>
              </a:lnSpc>
              <a:spcBef>
                <a:spcPts val="100"/>
              </a:spcBef>
            </a:pPr>
            <a:r>
              <a:rPr lang="en-US" sz="1900" dirty="0">
                <a:latin typeface="Roboto"/>
                <a:cs typeface="Roboto"/>
              </a:rPr>
              <a:t>Step 6 : </a:t>
            </a:r>
            <a:r>
              <a:rPr lang="en-US" sz="1900" dirty="0">
                <a:solidFill>
                  <a:srgbClr val="FF0000"/>
                </a:solidFill>
                <a:latin typeface="Roboto"/>
                <a:cs typeface="Roboto"/>
              </a:rPr>
              <a:t>Fill out the Application Form</a:t>
            </a:r>
            <a:r>
              <a:rPr lang="en-US" sz="1900" dirty="0">
                <a:latin typeface="Roboto"/>
                <a:cs typeface="Roboto"/>
              </a:rPr>
              <a:t>: You'll be directed to an online application form. Provide the necessary details, which may include your name, contact information, address, date of birth, PAN number, etc.</a:t>
            </a:r>
          </a:p>
          <a:p>
            <a:pPr marL="12700">
              <a:lnSpc>
                <a:spcPts val="2240"/>
              </a:lnSpc>
              <a:spcBef>
                <a:spcPts val="100"/>
              </a:spcBef>
            </a:pPr>
            <a:endParaRPr lang="en-US" sz="1900" dirty="0">
              <a:latin typeface="Roboto"/>
              <a:cs typeface="Roboto"/>
            </a:endParaRPr>
          </a:p>
          <a:p>
            <a:pPr marL="12700">
              <a:lnSpc>
                <a:spcPts val="2240"/>
              </a:lnSpc>
              <a:spcBef>
                <a:spcPts val="100"/>
              </a:spcBef>
            </a:pPr>
            <a:r>
              <a:rPr lang="en-US" sz="1900" dirty="0">
                <a:latin typeface="Roboto"/>
                <a:cs typeface="Roboto"/>
              </a:rPr>
              <a:t>Step 7 : </a:t>
            </a:r>
            <a:r>
              <a:rPr lang="en-US" sz="1900" dirty="0">
                <a:solidFill>
                  <a:srgbClr val="FF0000"/>
                </a:solidFill>
                <a:latin typeface="Roboto"/>
                <a:cs typeface="Roboto"/>
              </a:rPr>
              <a:t>Review and Submit</a:t>
            </a:r>
            <a:r>
              <a:rPr lang="en-US" sz="1900" dirty="0">
                <a:latin typeface="Roboto"/>
                <a:cs typeface="Roboto"/>
              </a:rPr>
              <a:t>: Double-check all the information you've provided and verify that the uploaded documents are clear and legible. After ensuring everything is correct, submit the application form.</a:t>
            </a:r>
          </a:p>
          <a:p>
            <a:pPr marL="12700">
              <a:lnSpc>
                <a:spcPts val="2240"/>
              </a:lnSpc>
              <a:spcBef>
                <a:spcPts val="100"/>
              </a:spcBef>
            </a:pPr>
            <a:endParaRPr lang="en-US" sz="1900" dirty="0">
              <a:latin typeface="Roboto"/>
              <a:cs typeface="Roboto"/>
            </a:endParaRPr>
          </a:p>
          <a:p>
            <a:pPr marL="12700">
              <a:lnSpc>
                <a:spcPts val="2240"/>
              </a:lnSpc>
              <a:spcBef>
                <a:spcPts val="100"/>
              </a:spcBef>
            </a:pPr>
            <a:r>
              <a:rPr lang="en-US" sz="1900" dirty="0">
                <a:latin typeface="Roboto"/>
                <a:cs typeface="Roboto"/>
              </a:rPr>
              <a:t>Step 8 : </a:t>
            </a:r>
            <a:r>
              <a:rPr lang="en-US" sz="1900" dirty="0">
                <a:solidFill>
                  <a:srgbClr val="FF0000"/>
                </a:solidFill>
                <a:latin typeface="Roboto"/>
                <a:cs typeface="Roboto"/>
              </a:rPr>
              <a:t>Wait for Verification</a:t>
            </a:r>
            <a:r>
              <a:rPr lang="en-US" sz="1900" dirty="0">
                <a:latin typeface="Roboto"/>
                <a:cs typeface="Roboto"/>
              </a:rPr>
              <a:t>: After submitting your application, YES Bank will review your details and documents. This process might take some time, and the bank might contact you for further information if needed.</a:t>
            </a:r>
          </a:p>
          <a:p>
            <a:pPr marL="12700">
              <a:lnSpc>
                <a:spcPts val="2240"/>
              </a:lnSpc>
              <a:spcBef>
                <a:spcPts val="100"/>
              </a:spcBef>
            </a:pPr>
            <a:endParaRPr lang="en-US" sz="1900" dirty="0">
              <a:latin typeface="Roboto"/>
              <a:cs typeface="Roboto"/>
            </a:endParaRPr>
          </a:p>
          <a:p>
            <a:pPr marL="12700">
              <a:lnSpc>
                <a:spcPts val="2240"/>
              </a:lnSpc>
              <a:spcBef>
                <a:spcPts val="100"/>
              </a:spcBef>
            </a:pPr>
            <a:r>
              <a:rPr lang="en-US" sz="1900" dirty="0">
                <a:latin typeface="Roboto"/>
                <a:cs typeface="Roboto"/>
              </a:rPr>
              <a:t>Step 9 : </a:t>
            </a:r>
            <a:r>
              <a:rPr lang="en-US" sz="1900" dirty="0">
                <a:solidFill>
                  <a:srgbClr val="FF0000"/>
                </a:solidFill>
                <a:latin typeface="Roboto"/>
                <a:cs typeface="Roboto"/>
              </a:rPr>
              <a:t>Debit Card Delivery</a:t>
            </a:r>
            <a:r>
              <a:rPr lang="en-US" sz="1900" dirty="0">
                <a:latin typeface="Roboto"/>
                <a:cs typeface="Roboto"/>
              </a:rPr>
              <a:t>: If your application is approved, YES Bank will issue the debit card and have it delivered to the address you provided during the application process. The delivery time may vary depending on your location</a:t>
            </a:r>
          </a:p>
          <a:p>
            <a:pPr marL="12700">
              <a:lnSpc>
                <a:spcPts val="2240"/>
              </a:lnSpc>
              <a:spcBef>
                <a:spcPts val="100"/>
              </a:spcBef>
            </a:pPr>
            <a:r>
              <a:rPr lang="en-US" sz="1900" dirty="0">
                <a:latin typeface="Roboto"/>
                <a:cs typeface="Roboto"/>
              </a:rPr>
              <a:t>.</a:t>
            </a:r>
            <a:endParaRPr sz="1900">
              <a:latin typeface="Roboto"/>
              <a:cs typeface="Roboto"/>
            </a:endParaRPr>
          </a:p>
          <a:p>
            <a:pPr>
              <a:lnSpc>
                <a:spcPct val="100000"/>
              </a:lnSpc>
              <a:spcBef>
                <a:spcPts val="15"/>
              </a:spcBef>
            </a:pPr>
            <a:endParaRPr sz="175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endParaRPr lang="en-US" sz="1900" b="1" spc="-5" dirty="0">
              <a:latin typeface="Roboto"/>
              <a:cs typeface="Roboto"/>
            </a:endParaRPr>
          </a:p>
          <a:p>
            <a:pPr marL="12700">
              <a:lnSpc>
                <a:spcPct val="100000"/>
              </a:lnSpc>
            </a:pPr>
            <a:r>
              <a:rPr lang="en-US" sz="1900" b="1" spc="-5" dirty="0">
                <a:latin typeface="Roboto"/>
                <a:cs typeface="Roboto"/>
              </a:rPr>
              <a:t> </a:t>
            </a:r>
            <a:endParaRPr sz="1900" b="1">
              <a:latin typeface="Roboto"/>
              <a:cs typeface="Roboto"/>
            </a:endParaRPr>
          </a:p>
        </p:txBody>
      </p:sp>
      <p:sp>
        <p:nvSpPr>
          <p:cNvPr id="4" name="Rectangle 3"/>
          <p:cNvSpPr/>
          <p:nvPr/>
        </p:nvSpPr>
        <p:spPr>
          <a:xfrm>
            <a:off x="228600" y="228600"/>
            <a:ext cx="10591800" cy="923330"/>
          </a:xfrm>
          <a:prstGeom prst="rect">
            <a:avLst/>
          </a:prstGeom>
        </p:spPr>
        <p:txBody>
          <a:bodyPr wrap="square">
            <a:spAutoFit/>
          </a:bodyPr>
          <a:lstStyle/>
          <a:p>
            <a:pPr marL="12700">
              <a:lnSpc>
                <a:spcPct val="100000"/>
              </a:lnSpc>
            </a:pPr>
            <a:r>
              <a:rPr lang="en-US" spc="-5" dirty="0">
                <a:latin typeface="Roboto"/>
                <a:cs typeface="Roboto"/>
              </a:rPr>
              <a:t>Step 4 : </a:t>
            </a:r>
            <a:r>
              <a:rPr lang="en-US" spc="-5" dirty="0">
                <a:solidFill>
                  <a:srgbClr val="FF0000"/>
                </a:solidFill>
                <a:latin typeface="Roboto"/>
                <a:cs typeface="Roboto"/>
              </a:rPr>
              <a:t>View Available Debit Cards</a:t>
            </a:r>
            <a:r>
              <a:rPr lang="en-US" spc="-5" dirty="0">
                <a:latin typeface="Roboto"/>
                <a:cs typeface="Roboto"/>
              </a:rPr>
              <a:t>: YES Bank typically provides different types of debit cards with varying features and benefits. Review the available options to find the one that best suits your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381000" y="1219200"/>
            <a:ext cx="10970895" cy="856645"/>
          </a:xfrm>
          <a:prstGeom prst="rect">
            <a:avLst/>
          </a:prstGeom>
        </p:spPr>
        <p:txBody>
          <a:bodyPr vert="horz" wrap="square" lIns="0" tIns="12700" rIns="0" bIns="0" rtlCol="0">
            <a:spAutoFit/>
          </a:bodyPr>
          <a:lstStyle/>
          <a:p>
            <a:pPr marL="12700">
              <a:lnSpc>
                <a:spcPts val="2240"/>
              </a:lnSpc>
              <a:spcBef>
                <a:spcPts val="100"/>
              </a:spcBef>
            </a:pPr>
            <a:endParaRPr sz="1900">
              <a:latin typeface="Roboto"/>
              <a:cs typeface="Roboto"/>
            </a:endParaRPr>
          </a:p>
          <a:p>
            <a:pPr>
              <a:lnSpc>
                <a:spcPct val="100000"/>
              </a:lnSpc>
              <a:spcBef>
                <a:spcPts val="15"/>
              </a:spcBef>
            </a:pPr>
            <a:endParaRPr sz="1750">
              <a:latin typeface="Roboto"/>
              <a:cs typeface="Roboto"/>
            </a:endParaRPr>
          </a:p>
          <a:p>
            <a:pPr marL="12700">
              <a:lnSpc>
                <a:spcPct val="100000"/>
              </a:lnSpc>
            </a:pPr>
            <a:endParaRPr sz="1900">
              <a:latin typeface="Roboto"/>
              <a:cs typeface="Roboto"/>
            </a:endParaRPr>
          </a:p>
        </p:txBody>
      </p:sp>
      <p:sp>
        <p:nvSpPr>
          <p:cNvPr id="4" name="Rectangle 3"/>
          <p:cNvSpPr/>
          <p:nvPr/>
        </p:nvSpPr>
        <p:spPr>
          <a:xfrm>
            <a:off x="152400" y="1066800"/>
            <a:ext cx="10058400" cy="2123658"/>
          </a:xfrm>
          <a:prstGeom prst="rect">
            <a:avLst/>
          </a:prstGeom>
        </p:spPr>
        <p:txBody>
          <a:bodyPr wrap="square">
            <a:spAutoFit/>
          </a:bodyPr>
          <a:lstStyle/>
          <a:p>
            <a:pPr marL="12700">
              <a:lnSpc>
                <a:spcPct val="100000"/>
              </a:lnSpc>
            </a:pPr>
            <a:r>
              <a:rPr lang="en-US" sz="2400" b="1" spc="-55" dirty="0">
                <a:latin typeface="Roboto"/>
                <a:cs typeface="Roboto"/>
              </a:rPr>
              <a:t>F</a:t>
            </a:r>
            <a:r>
              <a:rPr lang="en-US" sz="2400" b="1" spc="15" dirty="0">
                <a:latin typeface="Roboto"/>
                <a:cs typeface="Roboto"/>
              </a:rPr>
              <a:t>o</a:t>
            </a:r>
            <a:r>
              <a:rPr lang="en-US" sz="2400" b="1" spc="-70" dirty="0">
                <a:latin typeface="Roboto"/>
                <a:cs typeface="Roboto"/>
              </a:rPr>
              <a:t>r</a:t>
            </a:r>
            <a:r>
              <a:rPr lang="en-US" sz="2400" b="1" spc="-65" dirty="0">
                <a:latin typeface="Roboto"/>
                <a:cs typeface="Roboto"/>
              </a:rPr>
              <a:t>m</a:t>
            </a:r>
            <a:r>
              <a:rPr lang="en-US" sz="2400" b="1" spc="-50" dirty="0">
                <a:latin typeface="Roboto"/>
                <a:cs typeface="Roboto"/>
              </a:rPr>
              <a:t>a</a:t>
            </a:r>
            <a:r>
              <a:rPr lang="en-US" sz="2400" b="1" spc="-20" dirty="0">
                <a:latin typeface="Roboto"/>
                <a:cs typeface="Roboto"/>
              </a:rPr>
              <a:t>t</a:t>
            </a:r>
            <a:r>
              <a:rPr lang="en-US" sz="2400" b="1" spc="-95" dirty="0">
                <a:latin typeface="Roboto"/>
                <a:cs typeface="Roboto"/>
              </a:rPr>
              <a:t> </a:t>
            </a:r>
            <a:r>
              <a:rPr lang="en-US" sz="2400" b="1" spc="-5" dirty="0">
                <a:latin typeface="Roboto"/>
                <a:cs typeface="Roboto"/>
              </a:rPr>
              <a:t> 2: </a:t>
            </a:r>
            <a:r>
              <a:rPr lang="en-US" sz="2000" b="1" spc="-5" dirty="0">
                <a:latin typeface="Roboto"/>
                <a:cs typeface="Roboto"/>
              </a:rPr>
              <a:t>Video </a:t>
            </a:r>
            <a:endParaRPr lang="en-US" sz="2400" b="1" spc="-5" dirty="0">
              <a:latin typeface="Roboto"/>
              <a:cs typeface="Roboto"/>
            </a:endParaRPr>
          </a:p>
          <a:p>
            <a:pPr marL="12700">
              <a:lnSpc>
                <a:spcPct val="100000"/>
              </a:lnSpc>
            </a:pPr>
            <a:endParaRPr lang="en-US" spc="-5" dirty="0">
              <a:latin typeface="Roboto"/>
              <a:cs typeface="Roboto"/>
            </a:endParaRPr>
          </a:p>
          <a:p>
            <a:pPr marL="12700">
              <a:lnSpc>
                <a:spcPct val="100000"/>
              </a:lnSpc>
            </a:pPr>
            <a:r>
              <a:rPr lang="en-US" b="1" spc="-5" dirty="0">
                <a:latin typeface="Roboto"/>
                <a:cs typeface="Roboto"/>
              </a:rPr>
              <a:t>Aim: </a:t>
            </a:r>
            <a:r>
              <a:rPr lang="en-US" sz="1600" spc="-5" dirty="0">
                <a:latin typeface="Roboto"/>
                <a:cs typeface="Roboto"/>
              </a:rPr>
              <a:t>To promote different types &amp; updates of debit cards  </a:t>
            </a:r>
          </a:p>
          <a:p>
            <a:pPr marL="12700">
              <a:lnSpc>
                <a:spcPct val="100000"/>
              </a:lnSpc>
            </a:pPr>
            <a:r>
              <a:rPr lang="en-US" b="1" spc="-5" dirty="0">
                <a:latin typeface="Roboto"/>
                <a:cs typeface="Roboto"/>
              </a:rPr>
              <a:t>Date:</a:t>
            </a:r>
            <a:r>
              <a:rPr lang="en-US" sz="1600" b="1" spc="-5" dirty="0">
                <a:latin typeface="Roboto"/>
                <a:cs typeface="Roboto"/>
              </a:rPr>
              <a:t>  </a:t>
            </a:r>
            <a:r>
              <a:rPr lang="en-US" sz="1600" spc="-5" dirty="0">
                <a:latin typeface="Roboto"/>
                <a:cs typeface="Roboto"/>
              </a:rPr>
              <a:t>22/August/ 2023 </a:t>
            </a:r>
          </a:p>
          <a:p>
            <a:pPr marL="12700">
              <a:lnSpc>
                <a:spcPct val="100000"/>
              </a:lnSpc>
            </a:pPr>
            <a:r>
              <a:rPr lang="en-US" b="1" spc="-5" dirty="0">
                <a:latin typeface="Roboto"/>
                <a:cs typeface="Roboto"/>
              </a:rPr>
              <a:t>Idea: </a:t>
            </a:r>
            <a:r>
              <a:rPr lang="en-US" sz="1600" spc="-5" dirty="0">
                <a:latin typeface="Roboto"/>
                <a:cs typeface="Roboto"/>
              </a:rPr>
              <a:t>Debit card &amp; its Different types in YES BANK </a:t>
            </a:r>
          </a:p>
          <a:p>
            <a:pPr marL="12700">
              <a:lnSpc>
                <a:spcPct val="100000"/>
              </a:lnSpc>
            </a:pPr>
            <a:endParaRPr lang="en-US" b="1" spc="-5" dirty="0">
              <a:latin typeface="Roboto"/>
              <a:cs typeface="Roboto"/>
            </a:endParaRPr>
          </a:p>
          <a:p>
            <a:pPr marL="12700">
              <a:lnSpc>
                <a:spcPct val="100000"/>
              </a:lnSpc>
            </a:pPr>
            <a:r>
              <a:rPr lang="en-US" b="1" spc="-5" dirty="0">
                <a:latin typeface="Roboto"/>
                <a:cs typeface="Roboto"/>
              </a:rPr>
              <a:t>Topic :</a:t>
            </a:r>
            <a:r>
              <a:rPr lang="en-US" spc="-5" dirty="0">
                <a:latin typeface="Roboto"/>
                <a:cs typeface="Roboto"/>
              </a:rPr>
              <a:t> I</a:t>
            </a:r>
            <a:r>
              <a:rPr lang="en-US" sz="1600" spc="-5" dirty="0">
                <a:latin typeface="Roboto"/>
                <a:cs typeface="Roboto"/>
              </a:rPr>
              <a:t>n this video I </a:t>
            </a:r>
            <a:r>
              <a:rPr lang="en-US" sz="1600" spc="-5" dirty="0" err="1">
                <a:latin typeface="Roboto"/>
                <a:cs typeface="Roboto"/>
              </a:rPr>
              <a:t>visualised</a:t>
            </a:r>
            <a:r>
              <a:rPr lang="en-US" sz="1600" spc="-5" dirty="0">
                <a:latin typeface="Roboto"/>
                <a:cs typeface="Roboto"/>
              </a:rPr>
              <a:t> in a very brief manner  about different types of cards &amp; its  </a:t>
            </a:r>
            <a:r>
              <a:rPr lang="en-US" sz="1600" spc="-5" dirty="0" err="1">
                <a:latin typeface="Roboto"/>
                <a:cs typeface="Roboto"/>
              </a:rPr>
              <a:t>benifits</a:t>
            </a:r>
            <a:r>
              <a:rPr lang="en-US" sz="1600" spc="-5" dirty="0">
                <a:latin typeface="Roboto"/>
                <a:cs typeface="Roboto"/>
              </a:rPr>
              <a:t>  </a:t>
            </a:r>
          </a:p>
        </p:txBody>
      </p:sp>
      <p:pic>
        <p:nvPicPr>
          <p:cNvPr id="6" name="WhatsApp Video 2023-07-29 at 8.10.06 PM.mp4">
            <a:hlinkClick r:id="" action="ppaction://media"/>
          </p:cNvPr>
          <p:cNvPicPr>
            <a:picLocks noRot="1" noChangeAspect="1"/>
          </p:cNvPicPr>
          <p:nvPr>
            <a:videoFile r:link="rId1"/>
          </p:nvPr>
        </p:nvPicPr>
        <p:blipFill>
          <a:blip r:embed="rId3"/>
          <a:stretch>
            <a:fillRect/>
          </a:stretch>
        </p:blipFill>
        <p:spPr>
          <a:xfrm>
            <a:off x="2971800" y="3505200"/>
            <a:ext cx="5029200" cy="266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8530"/>
            <a:ext cx="11963400" cy="91307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a:t>
            </a:r>
            <a:r>
              <a:rPr sz="2500" spc="-5"/>
              <a:t>Buyer’s/Audience’s </a:t>
            </a:r>
            <a:r>
              <a:rPr sz="2500" spc="-610"/>
              <a:t> </a:t>
            </a:r>
            <a:br>
              <a:rPr lang="en-US" sz="2500" spc="-610" dirty="0"/>
            </a:br>
            <a:r>
              <a:rPr sz="2500" spc="10"/>
              <a:t>Persona</a:t>
            </a:r>
            <a:endParaRPr sz="2500"/>
          </a:p>
        </p:txBody>
      </p:sp>
      <p:sp>
        <p:nvSpPr>
          <p:cNvPr id="3" name="object 3"/>
          <p:cNvSpPr txBox="1"/>
          <p:nvPr/>
        </p:nvSpPr>
        <p:spPr>
          <a:xfrm>
            <a:off x="685800" y="2071489"/>
            <a:ext cx="10210800" cy="3795911"/>
          </a:xfrm>
          <a:prstGeom prst="rect">
            <a:avLst/>
          </a:prstGeom>
        </p:spPr>
        <p:txBody>
          <a:bodyPr vert="horz" wrap="square" lIns="0" tIns="30480" rIns="0" bIns="0" rtlCol="0">
            <a:spAutoFit/>
          </a:bodyPr>
          <a:lstStyle/>
          <a:p>
            <a:pPr marL="622300" marR="5080" indent="-419100">
              <a:lnSpc>
                <a:spcPts val="2200"/>
              </a:lnSpc>
              <a:spcBef>
                <a:spcPts val="240"/>
              </a:spcBef>
              <a:tabLst>
                <a:tab pos="621665" algn="l"/>
                <a:tab pos="622300" algn="l"/>
              </a:tabLst>
            </a:pPr>
            <a:r>
              <a:rPr sz="1900" b="1" spc="-25">
                <a:latin typeface="Roboto"/>
                <a:cs typeface="Roboto"/>
              </a:rPr>
              <a:t>Research</a:t>
            </a:r>
            <a:r>
              <a:rPr sz="1900" b="1" spc="-135">
                <a:latin typeface="Roboto"/>
                <a:cs typeface="Roboto"/>
              </a:rPr>
              <a:t> </a:t>
            </a:r>
            <a:r>
              <a:rPr sz="1900" b="1" spc="-40" dirty="0">
                <a:latin typeface="Roboto"/>
                <a:cs typeface="Roboto"/>
              </a:rPr>
              <a:t>Brand</a:t>
            </a:r>
            <a:r>
              <a:rPr sz="1900" b="1" spc="-35" dirty="0">
                <a:latin typeface="Roboto"/>
                <a:cs typeface="Roboto"/>
              </a:rPr>
              <a:t> </a:t>
            </a:r>
            <a:r>
              <a:rPr sz="1900" b="1" spc="-40" dirty="0">
                <a:latin typeface="Roboto"/>
                <a:cs typeface="Roboto"/>
              </a:rPr>
              <a:t>Identity:</a:t>
            </a:r>
            <a:r>
              <a:rPr sz="1900" b="1" dirty="0">
                <a:latin typeface="Roboto"/>
                <a:cs typeface="Roboto"/>
              </a:rPr>
              <a:t> </a:t>
            </a:r>
            <a:r>
              <a:rPr sz="1900" spc="-70" dirty="0">
                <a:latin typeface="Roboto"/>
                <a:cs typeface="Roboto"/>
              </a:rPr>
              <a:t>Study </a:t>
            </a:r>
            <a:r>
              <a:rPr sz="1900" spc="-40" dirty="0">
                <a:latin typeface="Roboto"/>
                <a:cs typeface="Roboto"/>
              </a:rPr>
              <a:t>the</a:t>
            </a:r>
            <a:r>
              <a:rPr sz="1900" spc="-70" dirty="0">
                <a:latin typeface="Roboto"/>
                <a:cs typeface="Roboto"/>
              </a:rPr>
              <a:t> </a:t>
            </a:r>
            <a:r>
              <a:rPr sz="1900" spc="-60" dirty="0">
                <a:latin typeface="Roboto"/>
                <a:cs typeface="Roboto"/>
              </a:rPr>
              <a:t>brand's</a:t>
            </a:r>
            <a:r>
              <a:rPr sz="1900" spc="-45" dirty="0">
                <a:latin typeface="Roboto"/>
                <a:cs typeface="Roboto"/>
              </a:rPr>
              <a:t> </a:t>
            </a:r>
            <a:r>
              <a:rPr sz="1900" spc="-50" dirty="0">
                <a:latin typeface="Roboto"/>
                <a:cs typeface="Roboto"/>
              </a:rPr>
              <a:t>mission,</a:t>
            </a:r>
            <a:r>
              <a:rPr sz="1900" spc="-40" dirty="0">
                <a:latin typeface="Roboto"/>
                <a:cs typeface="Roboto"/>
              </a:rPr>
              <a:t> values,</a:t>
            </a:r>
            <a:r>
              <a:rPr sz="1900" spc="-45" dirty="0">
                <a:latin typeface="Roboto"/>
                <a:cs typeface="Roboto"/>
              </a:rPr>
              <a:t> </a:t>
            </a:r>
            <a:r>
              <a:rPr sz="1900" spc="-55" dirty="0">
                <a:latin typeface="Roboto"/>
                <a:cs typeface="Roboto"/>
              </a:rPr>
              <a:t>vision,</a:t>
            </a:r>
            <a:r>
              <a:rPr sz="1900" spc="-40" dirty="0">
                <a:latin typeface="Roboto"/>
                <a:cs typeface="Roboto"/>
              </a:rPr>
              <a:t> </a:t>
            </a:r>
            <a:r>
              <a:rPr sz="1900" spc="-45" dirty="0">
                <a:latin typeface="Roboto"/>
                <a:cs typeface="Roboto"/>
              </a:rPr>
              <a:t>and</a:t>
            </a:r>
            <a:r>
              <a:rPr sz="1900" spc="-35" dirty="0">
                <a:latin typeface="Roboto"/>
                <a:cs typeface="Roboto"/>
              </a:rPr>
              <a:t> </a:t>
            </a:r>
            <a:r>
              <a:rPr sz="1900" spc="-50" dirty="0">
                <a:latin typeface="Roboto"/>
                <a:cs typeface="Roboto"/>
              </a:rPr>
              <a:t>unique</a:t>
            </a:r>
            <a:r>
              <a:rPr sz="1900" spc="30" dirty="0">
                <a:latin typeface="Roboto"/>
                <a:cs typeface="Roboto"/>
              </a:rPr>
              <a:t> </a:t>
            </a:r>
            <a:r>
              <a:rPr sz="1900" spc="-50" dirty="0">
                <a:latin typeface="Roboto"/>
                <a:cs typeface="Roboto"/>
              </a:rPr>
              <a:t>selling </a:t>
            </a:r>
            <a:r>
              <a:rPr sz="1900" spc="-455" dirty="0">
                <a:latin typeface="Roboto"/>
                <a:cs typeface="Roboto"/>
              </a:rPr>
              <a:t> </a:t>
            </a:r>
            <a:r>
              <a:rPr sz="1900" spc="-40" dirty="0">
                <a:latin typeface="Roboto"/>
                <a:cs typeface="Roboto"/>
              </a:rPr>
              <a:t>propositions</a:t>
            </a:r>
            <a:r>
              <a:rPr sz="1900" spc="-160" dirty="0">
                <a:latin typeface="Roboto"/>
                <a:cs typeface="Roboto"/>
              </a:rPr>
              <a:t> </a:t>
            </a:r>
            <a:r>
              <a:rPr sz="1900" spc="-35" dirty="0">
                <a:latin typeface="Roboto"/>
                <a:cs typeface="Roboto"/>
              </a:rPr>
              <a:t>(</a:t>
            </a:r>
            <a:r>
              <a:rPr sz="1900" spc="-35">
                <a:latin typeface="Roboto"/>
                <a:cs typeface="Roboto"/>
              </a:rPr>
              <a:t>USPs).</a:t>
            </a:r>
            <a:endParaRPr lang="en-US" sz="1900" spc="-35" dirty="0">
              <a:latin typeface="Roboto"/>
              <a:cs typeface="Roboto"/>
            </a:endParaRPr>
          </a:p>
          <a:p>
            <a:pPr marL="622300" marR="5080" indent="-419100">
              <a:lnSpc>
                <a:spcPts val="2200"/>
              </a:lnSpc>
              <a:spcBef>
                <a:spcPts val="240"/>
              </a:spcBef>
              <a:tabLst>
                <a:tab pos="621665" algn="l"/>
                <a:tab pos="622300" algn="l"/>
              </a:tabLst>
            </a:pPr>
            <a:r>
              <a:rPr lang="en-US" b="1" spc="-35" dirty="0">
                <a:latin typeface="Roboto"/>
                <a:cs typeface="Roboto"/>
              </a:rPr>
              <a:t>Brand </a:t>
            </a:r>
            <a:r>
              <a:rPr lang="en-US" b="1" spc="-35" dirty="0" err="1">
                <a:latin typeface="Roboto"/>
                <a:cs typeface="Roboto"/>
              </a:rPr>
              <a:t>Colours</a:t>
            </a:r>
            <a:r>
              <a:rPr lang="en-US" b="1" spc="-35" dirty="0">
                <a:latin typeface="Roboto"/>
                <a:cs typeface="Roboto"/>
              </a:rPr>
              <a:t> </a:t>
            </a:r>
            <a:r>
              <a:rPr lang="en-US" spc="-35" dirty="0">
                <a:latin typeface="Roboto"/>
                <a:cs typeface="Roboto"/>
              </a:rPr>
              <a:t>: </a:t>
            </a:r>
          </a:p>
          <a:p>
            <a:pPr marL="622300" marR="5080" indent="-419100">
              <a:lnSpc>
                <a:spcPts val="2200"/>
              </a:lnSpc>
              <a:spcBef>
                <a:spcPts val="240"/>
              </a:spcBef>
              <a:tabLst>
                <a:tab pos="621665" algn="l"/>
                <a:tab pos="622300" algn="l"/>
              </a:tabLst>
            </a:pPr>
            <a:r>
              <a:rPr lang="en-US" sz="1900" spc="-35" dirty="0">
                <a:latin typeface="Roboto"/>
                <a:cs typeface="Roboto"/>
              </a:rPr>
              <a:t>Red, Blue </a:t>
            </a:r>
          </a:p>
          <a:p>
            <a:pPr marL="622300" marR="5080" indent="-419100">
              <a:lnSpc>
                <a:spcPts val="2200"/>
              </a:lnSpc>
              <a:spcBef>
                <a:spcPts val="240"/>
              </a:spcBef>
              <a:tabLst>
                <a:tab pos="621665" algn="l"/>
                <a:tab pos="622300" algn="l"/>
              </a:tabLst>
            </a:pPr>
            <a:r>
              <a:rPr lang="en-US" sz="1700" b="1" dirty="0">
                <a:latin typeface="Roboto"/>
                <a:cs typeface="Roboto"/>
              </a:rPr>
              <a:t> Logo :</a:t>
            </a:r>
          </a:p>
          <a:p>
            <a:pPr marL="12700">
              <a:lnSpc>
                <a:spcPct val="100000"/>
              </a:lnSpc>
              <a:spcBef>
                <a:spcPts val="5"/>
              </a:spcBef>
            </a:pPr>
            <a:endParaRPr lang="en-US" sz="1700" b="1" spc="-45" dirty="0">
              <a:latin typeface="Roboto"/>
              <a:cs typeface="Roboto"/>
            </a:endParaRPr>
          </a:p>
          <a:p>
            <a:pPr marL="12700">
              <a:lnSpc>
                <a:spcPct val="100000"/>
              </a:lnSpc>
              <a:spcBef>
                <a:spcPts val="5"/>
              </a:spcBef>
            </a:pPr>
            <a:endParaRPr lang="en-US" sz="1700" b="1" spc="-45" dirty="0">
              <a:latin typeface="Roboto"/>
              <a:cs typeface="Roboto"/>
            </a:endParaRPr>
          </a:p>
          <a:p>
            <a:pPr marL="12700">
              <a:lnSpc>
                <a:spcPct val="100000"/>
              </a:lnSpc>
              <a:spcBef>
                <a:spcPts val="5"/>
              </a:spcBef>
            </a:pPr>
            <a:r>
              <a:rPr lang="en-US" sz="1700" b="1" spc="-45" dirty="0">
                <a:latin typeface="Roboto"/>
                <a:cs typeface="Roboto"/>
              </a:rPr>
              <a:t>     </a:t>
            </a:r>
            <a:r>
              <a:rPr sz="1900" b="1" spc="-45">
                <a:latin typeface="Roboto"/>
                <a:cs typeface="Roboto"/>
              </a:rPr>
              <a:t>Mission/Values:</a:t>
            </a:r>
            <a:r>
              <a:rPr lang="en-US" sz="1900" b="1" spc="-45" dirty="0">
                <a:latin typeface="Roboto"/>
                <a:cs typeface="Roboto"/>
              </a:rPr>
              <a:t> </a:t>
            </a:r>
          </a:p>
          <a:p>
            <a:pPr marL="12700">
              <a:lnSpc>
                <a:spcPct val="100000"/>
              </a:lnSpc>
              <a:spcBef>
                <a:spcPts val="5"/>
              </a:spcBef>
            </a:pPr>
            <a:r>
              <a:rPr lang="en-US" sz="1900" spc="-45" dirty="0">
                <a:latin typeface="Roboto"/>
                <a:cs typeface="Roboto"/>
              </a:rPr>
              <a:t>    To establish a high-quality, customer-centric, service-driven, private Indian Bank  catering to the   'Future Businesses of India. "To be the 'Professionally Managed Best Bank' in India by providing superior, proactive banking services and innovative financial solutions, globally."</a:t>
            </a:r>
          </a:p>
          <a:p>
            <a:pPr marL="12700">
              <a:lnSpc>
                <a:spcPct val="100000"/>
              </a:lnSpc>
              <a:spcBef>
                <a:spcPts val="5"/>
              </a:spcBef>
            </a:pPr>
            <a:r>
              <a:rPr lang="en-US" sz="1900" spc="-45" dirty="0">
                <a:latin typeface="Roboto"/>
                <a:cs typeface="Roboto"/>
              </a:rPr>
              <a:t> </a:t>
            </a:r>
          </a:p>
          <a:p>
            <a:pPr marL="12700">
              <a:lnSpc>
                <a:spcPct val="100000"/>
              </a:lnSpc>
              <a:spcBef>
                <a:spcPts val="5"/>
              </a:spcBef>
            </a:pPr>
            <a:r>
              <a:rPr lang="en-US" sz="1900" spc="-45" dirty="0">
                <a:latin typeface="Roboto"/>
                <a:cs typeface="Roboto"/>
              </a:rPr>
              <a:t>    </a:t>
            </a:r>
          </a:p>
        </p:txBody>
      </p:sp>
      <p:sp>
        <p:nvSpPr>
          <p:cNvPr id="4" name="object 4"/>
          <p:cNvSpPr txBox="1"/>
          <p:nvPr/>
        </p:nvSpPr>
        <p:spPr>
          <a:xfrm>
            <a:off x="990600" y="5410200"/>
            <a:ext cx="9448800" cy="902811"/>
          </a:xfrm>
          <a:prstGeom prst="rect">
            <a:avLst/>
          </a:prstGeom>
        </p:spPr>
        <p:txBody>
          <a:bodyPr vert="horz" wrap="square" lIns="0" tIns="12700" rIns="0" bIns="0" rtlCol="0">
            <a:spAutoFit/>
          </a:bodyPr>
          <a:lstStyle/>
          <a:p>
            <a:pPr marL="12700">
              <a:lnSpc>
                <a:spcPct val="100000"/>
              </a:lnSpc>
              <a:spcBef>
                <a:spcPts val="100"/>
              </a:spcBef>
            </a:pPr>
            <a:r>
              <a:rPr sz="1900" b="1" spc="-110">
                <a:latin typeface="Roboto"/>
                <a:cs typeface="Roboto"/>
              </a:rPr>
              <a:t>U</a:t>
            </a:r>
            <a:r>
              <a:rPr sz="1900" b="1" spc="-80">
                <a:latin typeface="Roboto"/>
                <a:cs typeface="Roboto"/>
              </a:rPr>
              <a:t>S</a:t>
            </a:r>
            <a:r>
              <a:rPr sz="1900" b="1" spc="-15">
                <a:latin typeface="Roboto"/>
                <a:cs typeface="Roboto"/>
              </a:rPr>
              <a:t>P</a:t>
            </a:r>
            <a:r>
              <a:rPr sz="1900" b="1" spc="-5">
                <a:latin typeface="Roboto"/>
                <a:cs typeface="Roboto"/>
              </a:rPr>
              <a:t>:</a:t>
            </a:r>
            <a:r>
              <a:rPr lang="en-US" sz="1900" b="1" spc="-5" dirty="0">
                <a:latin typeface="Roboto"/>
                <a:cs typeface="Roboto"/>
              </a:rPr>
              <a:t> </a:t>
            </a:r>
          </a:p>
          <a:p>
            <a:pPr marL="12700">
              <a:lnSpc>
                <a:spcPct val="100000"/>
              </a:lnSpc>
              <a:spcBef>
                <a:spcPts val="100"/>
              </a:spcBef>
            </a:pPr>
            <a:r>
              <a:rPr lang="en-US" sz="1900" dirty="0">
                <a:latin typeface="Roboto"/>
                <a:cs typeface="Roboto"/>
              </a:rPr>
              <a:t>operates its Investment banking, Merchant banking &amp; Brokerage businesses through YES SECURITIES, a wholly owned subsidiary of the Bank.</a:t>
            </a:r>
            <a:endParaRPr sz="1900">
              <a:latin typeface="Roboto"/>
              <a:cs typeface="Roboto"/>
            </a:endParaRPr>
          </a:p>
        </p:txBody>
      </p:sp>
      <p:sp>
        <p:nvSpPr>
          <p:cNvPr id="5" name="TextBox 4"/>
          <p:cNvSpPr txBox="1"/>
          <p:nvPr/>
        </p:nvSpPr>
        <p:spPr>
          <a:xfrm flipH="1">
            <a:off x="838200" y="1524000"/>
            <a:ext cx="6553200" cy="400110"/>
          </a:xfrm>
          <a:prstGeom prst="rect">
            <a:avLst/>
          </a:prstGeom>
          <a:noFill/>
        </p:spPr>
        <p:txBody>
          <a:bodyPr wrap="square" rtlCol="0">
            <a:spAutoFit/>
          </a:bodyPr>
          <a:lstStyle/>
          <a:p>
            <a:r>
              <a:rPr lang="en-US" sz="2000" b="1" dirty="0"/>
              <a:t>COMPANY/TOPIC for project</a:t>
            </a:r>
            <a:r>
              <a:rPr lang="en-US" dirty="0"/>
              <a:t>: </a:t>
            </a:r>
            <a:r>
              <a:rPr lang="en-US" sz="2000" dirty="0">
                <a:solidFill>
                  <a:srgbClr val="FF0000"/>
                </a:solidFill>
              </a:rPr>
              <a:t>YES BANK </a:t>
            </a:r>
            <a:endParaRPr lang="en-US" dirty="0">
              <a:solidFill>
                <a:srgbClr val="FF0000"/>
              </a:solidFill>
            </a:endParaRPr>
          </a:p>
        </p:txBody>
      </p:sp>
      <p:pic>
        <p:nvPicPr>
          <p:cNvPr id="7" name="Picture 6" descr="png-clipart-yes-bank-private-sector-banks-in-india-finance-business-yes-blue-angle.png"/>
          <p:cNvPicPr>
            <a:picLocks noChangeAspect="1"/>
          </p:cNvPicPr>
          <p:nvPr/>
        </p:nvPicPr>
        <p:blipFill>
          <a:blip r:embed="rId3" cstate="print"/>
          <a:stretch>
            <a:fillRect/>
          </a:stretch>
        </p:blipFill>
        <p:spPr>
          <a:xfrm>
            <a:off x="1600200" y="3429000"/>
            <a:ext cx="1569294" cy="60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52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4" name="Rectangle 3"/>
          <p:cNvSpPr/>
          <p:nvPr/>
        </p:nvSpPr>
        <p:spPr>
          <a:xfrm>
            <a:off x="228600" y="914400"/>
            <a:ext cx="8305800" cy="5478423"/>
          </a:xfrm>
          <a:prstGeom prst="rect">
            <a:avLst/>
          </a:prstGeom>
        </p:spPr>
        <p:txBody>
          <a:bodyPr wrap="square">
            <a:spAutoFit/>
          </a:bodyPr>
          <a:lstStyle/>
          <a:p>
            <a:pPr marL="12700">
              <a:lnSpc>
                <a:spcPct val="100000"/>
              </a:lnSpc>
            </a:pPr>
            <a:r>
              <a:rPr lang="en-US" spc="-55" dirty="0">
                <a:latin typeface="Roboto"/>
                <a:cs typeface="Roboto"/>
              </a:rPr>
              <a:t>F</a:t>
            </a:r>
            <a:r>
              <a:rPr lang="en-US" spc="15" dirty="0">
                <a:latin typeface="Roboto"/>
                <a:cs typeface="Roboto"/>
              </a:rPr>
              <a:t>o</a:t>
            </a:r>
            <a:r>
              <a:rPr lang="en-US" spc="-70" dirty="0">
                <a:latin typeface="Roboto"/>
                <a:cs typeface="Roboto"/>
              </a:rPr>
              <a:t>r</a:t>
            </a:r>
            <a:r>
              <a:rPr lang="en-US" spc="-65" dirty="0">
                <a:latin typeface="Roboto"/>
                <a:cs typeface="Roboto"/>
              </a:rPr>
              <a:t>m</a:t>
            </a:r>
            <a:r>
              <a:rPr lang="en-US" spc="-50" dirty="0">
                <a:latin typeface="Roboto"/>
                <a:cs typeface="Roboto"/>
              </a:rPr>
              <a:t>a</a:t>
            </a:r>
            <a:r>
              <a:rPr lang="en-US" spc="-20" dirty="0">
                <a:latin typeface="Roboto"/>
                <a:cs typeface="Roboto"/>
              </a:rPr>
              <a:t>t</a:t>
            </a:r>
            <a:r>
              <a:rPr lang="en-US" spc="-95" dirty="0">
                <a:latin typeface="Roboto"/>
                <a:cs typeface="Roboto"/>
              </a:rPr>
              <a:t> </a:t>
            </a:r>
            <a:r>
              <a:rPr lang="en-US" spc="-5" dirty="0">
                <a:latin typeface="Roboto"/>
                <a:cs typeface="Roboto"/>
              </a:rPr>
              <a:t> 3: Creative </a:t>
            </a:r>
          </a:p>
          <a:p>
            <a:pPr marL="12700">
              <a:lnSpc>
                <a:spcPct val="100000"/>
              </a:lnSpc>
            </a:pPr>
            <a:endParaRPr lang="en-US" spc="-5" dirty="0">
              <a:latin typeface="Roboto"/>
              <a:cs typeface="Roboto"/>
            </a:endParaRPr>
          </a:p>
          <a:p>
            <a:pPr marL="12700">
              <a:lnSpc>
                <a:spcPct val="100000"/>
              </a:lnSpc>
            </a:pPr>
            <a:r>
              <a:rPr lang="en-US" b="1" spc="-5" dirty="0">
                <a:latin typeface="Roboto"/>
                <a:cs typeface="Roboto"/>
              </a:rPr>
              <a:t>Aim: </a:t>
            </a:r>
            <a:r>
              <a:rPr lang="en-US" sz="1600" spc="-5" dirty="0">
                <a:latin typeface="Roboto"/>
                <a:cs typeface="Roboto"/>
              </a:rPr>
              <a:t>Awareness  about frauds  on digital  transactions </a:t>
            </a:r>
          </a:p>
          <a:p>
            <a:pPr marL="12700">
              <a:lnSpc>
                <a:spcPct val="100000"/>
              </a:lnSpc>
            </a:pPr>
            <a:r>
              <a:rPr lang="en-US" b="1" spc="-5" dirty="0">
                <a:latin typeface="Roboto"/>
                <a:cs typeface="Roboto"/>
              </a:rPr>
              <a:t>Date: </a:t>
            </a:r>
            <a:r>
              <a:rPr lang="en-US" sz="1600" spc="-5" dirty="0">
                <a:latin typeface="Roboto"/>
                <a:cs typeface="Roboto"/>
              </a:rPr>
              <a:t>23/August /2023</a:t>
            </a:r>
          </a:p>
          <a:p>
            <a:pPr marL="12700">
              <a:lnSpc>
                <a:spcPct val="100000"/>
              </a:lnSpc>
            </a:pPr>
            <a:r>
              <a:rPr lang="en-US" b="1" spc="-5" dirty="0">
                <a:latin typeface="Roboto"/>
                <a:cs typeface="Roboto"/>
              </a:rPr>
              <a:t>Idea: </a:t>
            </a:r>
            <a:r>
              <a:rPr lang="en-US" sz="1600" spc="-5" dirty="0">
                <a:latin typeface="Roboto"/>
                <a:cs typeface="Roboto"/>
              </a:rPr>
              <a:t>To create a meme frauds on digital marketing </a:t>
            </a:r>
          </a:p>
          <a:p>
            <a:pPr marL="12700">
              <a:lnSpc>
                <a:spcPct val="100000"/>
              </a:lnSpc>
            </a:pPr>
            <a:endParaRPr lang="en-US" b="1" spc="-5" dirty="0">
              <a:latin typeface="Roboto"/>
              <a:cs typeface="Roboto"/>
            </a:endParaRPr>
          </a:p>
          <a:p>
            <a:pPr marL="12700">
              <a:lnSpc>
                <a:spcPct val="100000"/>
              </a:lnSpc>
            </a:pPr>
            <a:r>
              <a:rPr lang="en-US" b="1" spc="-5" dirty="0">
                <a:latin typeface="Roboto"/>
                <a:cs typeface="Roboto"/>
              </a:rPr>
              <a:t>Topic: </a:t>
            </a:r>
            <a:r>
              <a:rPr lang="en-US" sz="1600" spc="-5" dirty="0">
                <a:latin typeface="Roboto"/>
                <a:cs typeface="Roboto"/>
              </a:rPr>
              <a:t>Meme  </a:t>
            </a: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spc="-5" dirty="0">
              <a:latin typeface="Roboto"/>
              <a:cs typeface="Roboto"/>
            </a:endParaRPr>
          </a:p>
          <a:p>
            <a:pPr marL="12700">
              <a:lnSpc>
                <a:spcPct val="100000"/>
              </a:lnSpc>
            </a:pPr>
            <a:endParaRPr lang="en-US" sz="1600" dirty="0">
              <a:latin typeface="Roboto"/>
              <a:cs typeface="Roboto"/>
            </a:endParaRPr>
          </a:p>
        </p:txBody>
      </p:sp>
      <p:pic>
        <p:nvPicPr>
          <p:cNvPr id="5" name="Picture 4" descr="WhatsApp Image 2023-07-28 at 9.44.28 PM.jpeg"/>
          <p:cNvPicPr>
            <a:picLocks noChangeAspect="1"/>
          </p:cNvPicPr>
          <p:nvPr/>
        </p:nvPicPr>
        <p:blipFill>
          <a:blip r:embed="rId2"/>
          <a:stretch>
            <a:fillRect/>
          </a:stretch>
        </p:blipFill>
        <p:spPr>
          <a:xfrm>
            <a:off x="2819400" y="2895600"/>
            <a:ext cx="6096000" cy="3058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63600" y="1866900"/>
            <a:ext cx="10914380" cy="3408679"/>
          </a:xfrm>
          <a:prstGeom prst="rect">
            <a:avLst/>
          </a:prstGeom>
        </p:spPr>
        <p:txBody>
          <a:bodyPr vert="horz" wrap="square" lIns="0" tIns="12700" rIns="0" bIns="0" rtlCol="0">
            <a:spAutoFit/>
          </a:bodyPr>
          <a:lstStyle/>
          <a:p>
            <a:pPr marR="421005" algn="ctr">
              <a:lnSpc>
                <a:spcPct val="100000"/>
              </a:lnSpc>
              <a:spcBef>
                <a:spcPts val="100"/>
              </a:spcBef>
            </a:pPr>
            <a:r>
              <a:rPr sz="3900" b="1" spc="-150" dirty="0">
                <a:solidFill>
                  <a:srgbClr val="424242"/>
                </a:solidFill>
                <a:latin typeface="Roboto"/>
                <a:cs typeface="Roboto"/>
              </a:rPr>
              <a:t>I</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00" dirty="0">
                <a:solidFill>
                  <a:srgbClr val="424242"/>
                </a:solidFill>
                <a:latin typeface="Roboto"/>
                <a:cs typeface="Roboto"/>
              </a:rPr>
              <a:t>a</a:t>
            </a:r>
            <a:r>
              <a:rPr sz="3900" b="1" spc="-204" dirty="0">
                <a:solidFill>
                  <a:srgbClr val="424242"/>
                </a:solidFill>
                <a:latin typeface="Roboto"/>
                <a:cs typeface="Roboto"/>
              </a:rPr>
              <a:t>g</a:t>
            </a:r>
            <a:r>
              <a:rPr sz="3900" b="1" spc="-75" dirty="0">
                <a:solidFill>
                  <a:srgbClr val="424242"/>
                </a:solidFill>
                <a:latin typeface="Roboto"/>
                <a:cs typeface="Roboto"/>
              </a:rPr>
              <a:t>r</a:t>
            </a:r>
            <a:r>
              <a:rPr sz="3900" b="1" spc="-200" dirty="0">
                <a:solidFill>
                  <a:srgbClr val="424242"/>
                </a:solidFill>
                <a:latin typeface="Roboto"/>
                <a:cs typeface="Roboto"/>
              </a:rPr>
              <a:t>a</a:t>
            </a:r>
            <a:r>
              <a:rPr sz="3900" b="1" dirty="0">
                <a:solidFill>
                  <a:srgbClr val="424242"/>
                </a:solidFill>
                <a:latin typeface="Roboto"/>
                <a:cs typeface="Roboto"/>
              </a:rPr>
              <a:t>m</a:t>
            </a:r>
            <a:r>
              <a:rPr sz="3900" b="1" spc="-350" dirty="0">
                <a:solidFill>
                  <a:srgbClr val="424242"/>
                </a:solidFill>
                <a:latin typeface="Roboto"/>
                <a:cs typeface="Roboto"/>
              </a:rPr>
              <a:t> </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10" dirty="0">
                <a:solidFill>
                  <a:srgbClr val="424242"/>
                </a:solidFill>
                <a:latin typeface="Roboto"/>
                <a:cs typeface="Roboto"/>
              </a:rPr>
              <a:t>o</a:t>
            </a:r>
            <a:r>
              <a:rPr sz="3900" b="1" spc="-75" dirty="0">
                <a:solidFill>
                  <a:srgbClr val="424242"/>
                </a:solidFill>
                <a:latin typeface="Roboto"/>
                <a:cs typeface="Roboto"/>
              </a:rPr>
              <a:t>r</a:t>
            </a:r>
            <a:r>
              <a:rPr sz="3900" b="1" spc="-35" dirty="0">
                <a:solidFill>
                  <a:srgbClr val="424242"/>
                </a:solidFill>
                <a:latin typeface="Roboto"/>
                <a:cs typeface="Roboto"/>
              </a:rPr>
              <a:t>y</a:t>
            </a:r>
            <a:endParaRPr sz="3900">
              <a:latin typeface="Roboto"/>
              <a:cs typeface="Roboto"/>
            </a:endParaRPr>
          </a:p>
          <a:p>
            <a:pPr marL="12700" marR="5080">
              <a:lnSpc>
                <a:spcPct val="112700"/>
              </a:lnSpc>
              <a:spcBef>
                <a:spcPts val="3560"/>
              </a:spcBef>
            </a:pPr>
            <a:r>
              <a:rPr sz="1700" spc="-25" dirty="0">
                <a:solidFill>
                  <a:srgbClr val="0D0F1A"/>
                </a:solidFill>
                <a:latin typeface="Roboto"/>
                <a:cs typeface="Roboto"/>
              </a:rPr>
              <a:t>Utilize</a:t>
            </a:r>
            <a:r>
              <a:rPr sz="1700" spc="80" dirty="0">
                <a:solidFill>
                  <a:srgbClr val="0D0F1A"/>
                </a:solidFill>
                <a:latin typeface="Roboto"/>
                <a:cs typeface="Roboto"/>
              </a:rPr>
              <a:t> </a:t>
            </a:r>
            <a:r>
              <a:rPr sz="1700" spc="-15" dirty="0">
                <a:solidFill>
                  <a:srgbClr val="0D0F1A"/>
                </a:solidFill>
                <a:latin typeface="Roboto"/>
                <a:cs typeface="Roboto"/>
              </a:rPr>
              <a:t>the </a:t>
            </a:r>
            <a:r>
              <a:rPr sz="1700" spc="-20" dirty="0">
                <a:solidFill>
                  <a:srgbClr val="0D0F1A"/>
                </a:solidFill>
                <a:latin typeface="Roboto"/>
                <a:cs typeface="Roboto"/>
              </a:rPr>
              <a:t>Stories</a:t>
            </a:r>
            <a:r>
              <a:rPr sz="1700" spc="5" dirty="0">
                <a:solidFill>
                  <a:srgbClr val="0D0F1A"/>
                </a:solidFill>
                <a:latin typeface="Roboto"/>
                <a:cs typeface="Roboto"/>
              </a:rPr>
              <a:t> </a:t>
            </a:r>
            <a:r>
              <a:rPr sz="1700" spc="-20" dirty="0">
                <a:solidFill>
                  <a:srgbClr val="0D0F1A"/>
                </a:solidFill>
                <a:latin typeface="Roboto"/>
                <a:cs typeface="Roboto"/>
              </a:rPr>
              <a:t>feature</a:t>
            </a:r>
            <a:r>
              <a:rPr sz="1700" spc="-15" dirty="0">
                <a:solidFill>
                  <a:srgbClr val="0D0F1A"/>
                </a:solidFill>
                <a:latin typeface="Roboto"/>
                <a:cs typeface="Roboto"/>
              </a:rPr>
              <a:t> </a:t>
            </a:r>
            <a:r>
              <a:rPr sz="1700" dirty="0">
                <a:solidFill>
                  <a:srgbClr val="0D0F1A"/>
                </a:solidFill>
                <a:latin typeface="Roboto"/>
                <a:cs typeface="Roboto"/>
              </a:rPr>
              <a:t>on</a:t>
            </a:r>
            <a:r>
              <a:rPr sz="1700" spc="45" dirty="0">
                <a:solidFill>
                  <a:srgbClr val="0D0F1A"/>
                </a:solidFill>
                <a:latin typeface="Roboto"/>
                <a:cs typeface="Roboto"/>
              </a:rPr>
              <a:t> </a:t>
            </a:r>
            <a:r>
              <a:rPr sz="1700" spc="-20" dirty="0">
                <a:solidFill>
                  <a:srgbClr val="0D0F1A"/>
                </a:solidFill>
                <a:latin typeface="Roboto"/>
                <a:cs typeface="Roboto"/>
              </a:rPr>
              <a:t>Instagram</a:t>
            </a:r>
            <a:r>
              <a:rPr sz="1700" spc="-10" dirty="0">
                <a:solidFill>
                  <a:srgbClr val="0D0F1A"/>
                </a:solidFill>
                <a:latin typeface="Roboto"/>
                <a:cs typeface="Roboto"/>
              </a:rPr>
              <a:t> </a:t>
            </a:r>
            <a:r>
              <a:rPr sz="1700" spc="-20" dirty="0">
                <a:solidFill>
                  <a:srgbClr val="0D0F1A"/>
                </a:solidFill>
                <a:latin typeface="Roboto"/>
                <a:cs typeface="Roboto"/>
              </a:rPr>
              <a:t>for</a:t>
            </a:r>
            <a:r>
              <a:rPr sz="1700" spc="10" dirty="0">
                <a:solidFill>
                  <a:srgbClr val="0D0F1A"/>
                </a:solidFill>
                <a:latin typeface="Roboto"/>
                <a:cs typeface="Roboto"/>
              </a:rPr>
              <a:t> </a:t>
            </a:r>
            <a:r>
              <a:rPr sz="1700" spc="-10" dirty="0">
                <a:solidFill>
                  <a:srgbClr val="0D0F1A"/>
                </a:solidFill>
                <a:latin typeface="Roboto"/>
                <a:cs typeface="Roboto"/>
              </a:rPr>
              <a:t>three</a:t>
            </a:r>
            <a:r>
              <a:rPr sz="1700" spc="-20" dirty="0">
                <a:solidFill>
                  <a:srgbClr val="0D0F1A"/>
                </a:solidFill>
                <a:latin typeface="Roboto"/>
                <a:cs typeface="Roboto"/>
              </a:rPr>
              <a:t> </a:t>
            </a:r>
            <a:r>
              <a:rPr sz="1700" spc="-15" dirty="0">
                <a:solidFill>
                  <a:srgbClr val="0D0F1A"/>
                </a:solidFill>
                <a:latin typeface="Roboto"/>
                <a:cs typeface="Roboto"/>
              </a:rPr>
              <a:t>consecutive days.</a:t>
            </a:r>
            <a:r>
              <a:rPr sz="1700" spc="-70" dirty="0">
                <a:solidFill>
                  <a:srgbClr val="0D0F1A"/>
                </a:solidFill>
                <a:latin typeface="Roboto"/>
                <a:cs typeface="Roboto"/>
              </a:rPr>
              <a:t> </a:t>
            </a:r>
            <a:r>
              <a:rPr sz="1700" spc="-10" dirty="0">
                <a:solidFill>
                  <a:srgbClr val="0D0F1A"/>
                </a:solidFill>
                <a:latin typeface="Roboto"/>
                <a:cs typeface="Roboto"/>
              </a:rPr>
              <a:t>Share</a:t>
            </a:r>
            <a:r>
              <a:rPr sz="1700" spc="-20" dirty="0">
                <a:solidFill>
                  <a:srgbClr val="0D0F1A"/>
                </a:solidFill>
                <a:latin typeface="Roboto"/>
                <a:cs typeface="Roboto"/>
              </a:rPr>
              <a:t> </a:t>
            </a:r>
            <a:r>
              <a:rPr sz="1700" spc="-50" dirty="0">
                <a:solidFill>
                  <a:srgbClr val="0D0F1A"/>
                </a:solidFill>
                <a:latin typeface="Roboto"/>
                <a:cs typeface="Roboto"/>
              </a:rPr>
              <a:t>behind-the-scenes</a:t>
            </a:r>
            <a:r>
              <a:rPr sz="1700" spc="10" dirty="0">
                <a:solidFill>
                  <a:srgbClr val="0D0F1A"/>
                </a:solidFill>
                <a:latin typeface="Roboto"/>
                <a:cs typeface="Roboto"/>
              </a:rPr>
              <a:t> </a:t>
            </a:r>
            <a:r>
              <a:rPr sz="1700" spc="-10" dirty="0">
                <a:solidFill>
                  <a:srgbClr val="0D0F1A"/>
                </a:solidFill>
                <a:latin typeface="Roboto"/>
                <a:cs typeface="Roboto"/>
              </a:rPr>
              <a:t>glimpses,</a:t>
            </a:r>
            <a:r>
              <a:rPr sz="1700" spc="-55" dirty="0">
                <a:solidFill>
                  <a:srgbClr val="0D0F1A"/>
                </a:solidFill>
                <a:latin typeface="Roboto"/>
                <a:cs typeface="Roboto"/>
              </a:rPr>
              <a:t> </a:t>
            </a:r>
            <a:r>
              <a:rPr sz="1700" dirty="0">
                <a:solidFill>
                  <a:srgbClr val="0D0F1A"/>
                </a:solidFill>
                <a:latin typeface="Roboto"/>
                <a:cs typeface="Roboto"/>
              </a:rPr>
              <a:t>polls, </a:t>
            </a:r>
            <a:r>
              <a:rPr sz="1700" spc="5" dirty="0">
                <a:solidFill>
                  <a:srgbClr val="0D0F1A"/>
                </a:solidFill>
                <a:latin typeface="Roboto"/>
                <a:cs typeface="Roboto"/>
              </a:rPr>
              <a:t> </a:t>
            </a:r>
            <a:r>
              <a:rPr sz="1700" spc="-10" dirty="0">
                <a:solidFill>
                  <a:srgbClr val="0D0F1A"/>
                </a:solidFill>
                <a:latin typeface="Roboto"/>
                <a:cs typeface="Roboto"/>
              </a:rPr>
              <a:t>quizzes, </a:t>
            </a:r>
            <a:r>
              <a:rPr sz="1700" spc="5" dirty="0">
                <a:solidFill>
                  <a:srgbClr val="0D0F1A"/>
                </a:solidFill>
                <a:latin typeface="Roboto"/>
                <a:cs typeface="Roboto"/>
              </a:rPr>
              <a:t>or </a:t>
            </a:r>
            <a:r>
              <a:rPr sz="1700" dirty="0">
                <a:solidFill>
                  <a:srgbClr val="0D0F1A"/>
                </a:solidFill>
                <a:latin typeface="Roboto"/>
                <a:cs typeface="Roboto"/>
              </a:rPr>
              <a:t>sneak </a:t>
            </a:r>
            <a:r>
              <a:rPr sz="1700" spc="10" dirty="0">
                <a:solidFill>
                  <a:srgbClr val="0D0F1A"/>
                </a:solidFill>
                <a:latin typeface="Roboto"/>
                <a:cs typeface="Roboto"/>
              </a:rPr>
              <a:t>peeks </a:t>
            </a:r>
            <a:r>
              <a:rPr sz="1700" spc="-25" dirty="0">
                <a:solidFill>
                  <a:srgbClr val="0D0F1A"/>
                </a:solidFill>
                <a:latin typeface="Roboto"/>
                <a:cs typeface="Roboto"/>
              </a:rPr>
              <a:t>etc </a:t>
            </a:r>
            <a:r>
              <a:rPr sz="1700" spc="10" dirty="0">
                <a:solidFill>
                  <a:srgbClr val="0D0F1A"/>
                </a:solidFill>
                <a:latin typeface="Roboto"/>
                <a:cs typeface="Roboto"/>
              </a:rPr>
              <a:t>to </a:t>
            </a:r>
            <a:r>
              <a:rPr sz="1700" spc="-10" dirty="0">
                <a:solidFill>
                  <a:srgbClr val="0D0F1A"/>
                </a:solidFill>
                <a:latin typeface="Roboto"/>
                <a:cs typeface="Roboto"/>
              </a:rPr>
              <a:t>encourage audience participation. </a:t>
            </a:r>
            <a:r>
              <a:rPr sz="1700" spc="-5" dirty="0">
                <a:solidFill>
                  <a:srgbClr val="0D0F1A"/>
                </a:solidFill>
                <a:latin typeface="Roboto"/>
                <a:cs typeface="Roboto"/>
              </a:rPr>
              <a:t>Once uploaded </a:t>
            </a:r>
            <a:r>
              <a:rPr sz="1700" spc="-20" dirty="0">
                <a:solidFill>
                  <a:srgbClr val="0D0F1A"/>
                </a:solidFill>
                <a:latin typeface="Roboto"/>
                <a:cs typeface="Roboto"/>
              </a:rPr>
              <a:t>use </a:t>
            </a:r>
            <a:r>
              <a:rPr sz="1700" spc="-15" dirty="0">
                <a:solidFill>
                  <a:srgbClr val="0D0F1A"/>
                </a:solidFill>
                <a:latin typeface="Roboto"/>
                <a:cs typeface="Roboto"/>
              </a:rPr>
              <a:t>the </a:t>
            </a:r>
            <a:r>
              <a:rPr sz="1700" spc="-40" dirty="0">
                <a:solidFill>
                  <a:srgbClr val="0D0F1A"/>
                </a:solidFill>
                <a:latin typeface="Roboto"/>
                <a:cs typeface="Roboto"/>
              </a:rPr>
              <a:t>story </a:t>
            </a:r>
            <a:r>
              <a:rPr sz="1700" spc="-20" dirty="0">
                <a:solidFill>
                  <a:srgbClr val="0D0F1A"/>
                </a:solidFill>
                <a:latin typeface="Roboto"/>
                <a:cs typeface="Roboto"/>
              </a:rPr>
              <a:t>highlight </a:t>
            </a:r>
            <a:r>
              <a:rPr sz="1700" spc="-5" dirty="0">
                <a:solidFill>
                  <a:srgbClr val="0D0F1A"/>
                </a:solidFill>
                <a:latin typeface="Roboto"/>
                <a:cs typeface="Roboto"/>
              </a:rPr>
              <a:t>feature </a:t>
            </a:r>
            <a:r>
              <a:rPr sz="1700" dirty="0">
                <a:solidFill>
                  <a:srgbClr val="0D0F1A"/>
                </a:solidFill>
                <a:latin typeface="Roboto"/>
                <a:cs typeface="Roboto"/>
              </a:rPr>
              <a:t>on </a:t>
            </a:r>
            <a:r>
              <a:rPr sz="1700" spc="-409" dirty="0">
                <a:solidFill>
                  <a:srgbClr val="0D0F1A"/>
                </a:solidFill>
                <a:latin typeface="Roboto"/>
                <a:cs typeface="Roboto"/>
              </a:rPr>
              <a:t> </a:t>
            </a:r>
            <a:r>
              <a:rPr sz="1700" spc="-20" dirty="0">
                <a:solidFill>
                  <a:srgbClr val="0D0F1A"/>
                </a:solidFill>
                <a:latin typeface="Roboto"/>
                <a:cs typeface="Roboto"/>
              </a:rPr>
              <a:t>Instagram</a:t>
            </a:r>
            <a:r>
              <a:rPr sz="1700" spc="-15" dirty="0">
                <a:solidFill>
                  <a:srgbClr val="0D0F1A"/>
                </a:solidFill>
                <a:latin typeface="Roboto"/>
                <a:cs typeface="Roboto"/>
              </a:rPr>
              <a:t> </a:t>
            </a:r>
            <a:r>
              <a:rPr sz="1700" spc="-5" dirty="0">
                <a:solidFill>
                  <a:srgbClr val="0D0F1A"/>
                </a:solidFill>
                <a:latin typeface="Roboto"/>
                <a:cs typeface="Roboto"/>
              </a:rPr>
              <a:t>and</a:t>
            </a:r>
            <a:r>
              <a:rPr sz="1700" spc="15" dirty="0">
                <a:solidFill>
                  <a:srgbClr val="0D0F1A"/>
                </a:solidFill>
                <a:latin typeface="Roboto"/>
                <a:cs typeface="Roboto"/>
              </a:rPr>
              <a:t> </a:t>
            </a:r>
            <a:r>
              <a:rPr sz="1700" spc="-20" dirty="0">
                <a:solidFill>
                  <a:srgbClr val="0D0F1A"/>
                </a:solidFill>
                <a:latin typeface="Roboto"/>
                <a:cs typeface="Roboto"/>
              </a:rPr>
              <a:t>save</a:t>
            </a:r>
            <a:r>
              <a:rPr sz="1700" spc="-25" dirty="0">
                <a:solidFill>
                  <a:srgbClr val="0D0F1A"/>
                </a:solidFill>
                <a:latin typeface="Roboto"/>
                <a:cs typeface="Roboto"/>
              </a:rPr>
              <a:t> </a:t>
            </a:r>
            <a:r>
              <a:rPr sz="1700" spc="-15" dirty="0">
                <a:solidFill>
                  <a:srgbClr val="0D0F1A"/>
                </a:solidFill>
                <a:latin typeface="Roboto"/>
                <a:cs typeface="Roboto"/>
              </a:rPr>
              <a:t>the</a:t>
            </a:r>
            <a:r>
              <a:rPr sz="1700" spc="-25" dirty="0">
                <a:solidFill>
                  <a:srgbClr val="0D0F1A"/>
                </a:solidFill>
                <a:latin typeface="Roboto"/>
                <a:cs typeface="Roboto"/>
              </a:rPr>
              <a:t> </a:t>
            </a:r>
            <a:r>
              <a:rPr sz="1700" spc="-5" dirty="0">
                <a:solidFill>
                  <a:srgbClr val="0D0F1A"/>
                </a:solidFill>
                <a:latin typeface="Roboto"/>
                <a:cs typeface="Roboto"/>
              </a:rPr>
              <a:t>3</a:t>
            </a:r>
            <a:r>
              <a:rPr sz="1700" spc="20" dirty="0">
                <a:solidFill>
                  <a:srgbClr val="0D0F1A"/>
                </a:solidFill>
                <a:latin typeface="Roboto"/>
                <a:cs typeface="Roboto"/>
              </a:rPr>
              <a:t> </a:t>
            </a:r>
            <a:r>
              <a:rPr sz="1700" spc="-20" dirty="0">
                <a:solidFill>
                  <a:srgbClr val="0D0F1A"/>
                </a:solidFill>
                <a:latin typeface="Roboto"/>
                <a:cs typeface="Roboto"/>
              </a:rPr>
              <a:t>story</a:t>
            </a:r>
            <a:r>
              <a:rPr sz="1700" spc="-30" dirty="0">
                <a:solidFill>
                  <a:srgbClr val="0D0F1A"/>
                </a:solidFill>
                <a:latin typeface="Roboto"/>
                <a:cs typeface="Roboto"/>
              </a:rPr>
              <a:t> </a:t>
            </a:r>
            <a:r>
              <a:rPr sz="1700" spc="-35" dirty="0">
                <a:solidFill>
                  <a:srgbClr val="0D0F1A"/>
                </a:solidFill>
                <a:latin typeface="Roboto"/>
                <a:cs typeface="Roboto"/>
              </a:rPr>
              <a:t>with</a:t>
            </a:r>
            <a:r>
              <a:rPr sz="1700" spc="40" dirty="0">
                <a:solidFill>
                  <a:srgbClr val="0D0F1A"/>
                </a:solidFill>
                <a:latin typeface="Roboto"/>
                <a:cs typeface="Roboto"/>
              </a:rPr>
              <a:t> </a:t>
            </a:r>
            <a:r>
              <a:rPr sz="1700" spc="-35" dirty="0">
                <a:solidFill>
                  <a:srgbClr val="0D0F1A"/>
                </a:solidFill>
                <a:latin typeface="Roboto"/>
                <a:cs typeface="Roboto"/>
              </a:rPr>
              <a:t>an</a:t>
            </a:r>
            <a:r>
              <a:rPr sz="1700" spc="40" dirty="0">
                <a:solidFill>
                  <a:srgbClr val="0D0F1A"/>
                </a:solidFill>
                <a:latin typeface="Roboto"/>
                <a:cs typeface="Roboto"/>
              </a:rPr>
              <a:t> </a:t>
            </a:r>
            <a:r>
              <a:rPr sz="1700" spc="-15" dirty="0">
                <a:solidFill>
                  <a:srgbClr val="0D0F1A"/>
                </a:solidFill>
                <a:latin typeface="Roboto"/>
                <a:cs typeface="Roboto"/>
              </a:rPr>
              <a:t>appropriate</a:t>
            </a:r>
            <a:r>
              <a:rPr sz="1700" spc="-25" dirty="0">
                <a:solidFill>
                  <a:srgbClr val="0D0F1A"/>
                </a:solidFill>
                <a:latin typeface="Roboto"/>
                <a:cs typeface="Roboto"/>
              </a:rPr>
              <a:t> </a:t>
            </a:r>
            <a:r>
              <a:rPr sz="1700" dirty="0">
                <a:solidFill>
                  <a:srgbClr val="0D0F1A"/>
                </a:solidFill>
                <a:latin typeface="Roboto"/>
                <a:cs typeface="Roboto"/>
              </a:rPr>
              <a:t>name</a:t>
            </a:r>
            <a:r>
              <a:rPr sz="1700" spc="-25" dirty="0">
                <a:solidFill>
                  <a:srgbClr val="0D0F1A"/>
                </a:solidFill>
                <a:latin typeface="Roboto"/>
                <a:cs typeface="Roboto"/>
              </a:rPr>
              <a:t> </a:t>
            </a:r>
            <a:r>
              <a:rPr sz="1700" spc="15" dirty="0">
                <a:solidFill>
                  <a:srgbClr val="0D0F1A"/>
                </a:solidFill>
                <a:latin typeface="Roboto"/>
                <a:cs typeface="Roboto"/>
              </a:rPr>
              <a:t>for</a:t>
            </a:r>
            <a:r>
              <a:rPr sz="1700" spc="-100" dirty="0">
                <a:solidFill>
                  <a:srgbClr val="0D0F1A"/>
                </a:solidFill>
                <a:latin typeface="Roboto"/>
                <a:cs typeface="Roboto"/>
              </a:rPr>
              <a:t> </a:t>
            </a:r>
            <a:r>
              <a:rPr sz="1700" dirty="0">
                <a:solidFill>
                  <a:srgbClr val="0D0F1A"/>
                </a:solidFill>
                <a:latin typeface="Roboto"/>
                <a:cs typeface="Roboto"/>
              </a:rPr>
              <a:t>each.</a:t>
            </a:r>
            <a:endParaRPr sz="1700">
              <a:latin typeface="Roboto"/>
              <a:cs typeface="Roboto"/>
            </a:endParaRPr>
          </a:p>
          <a:p>
            <a:pPr>
              <a:lnSpc>
                <a:spcPct val="100000"/>
              </a:lnSpc>
              <a:spcBef>
                <a:spcPts val="40"/>
              </a:spcBef>
            </a:pPr>
            <a:endParaRPr sz="2100">
              <a:latin typeface="Roboto"/>
              <a:cs typeface="Roboto"/>
            </a:endParaRPr>
          </a:p>
          <a:p>
            <a:pPr marL="12700">
              <a:lnSpc>
                <a:spcPct val="100000"/>
              </a:lnSpc>
            </a:pPr>
            <a:r>
              <a:rPr sz="1700" b="1" spc="-15" dirty="0">
                <a:solidFill>
                  <a:srgbClr val="0D0F1A"/>
                </a:solidFill>
                <a:latin typeface="Roboto"/>
                <a:cs typeface="Roboto"/>
              </a:rPr>
              <a:t>Note:</a:t>
            </a:r>
            <a:endParaRPr sz="1700">
              <a:latin typeface="Roboto"/>
              <a:cs typeface="Roboto"/>
            </a:endParaRPr>
          </a:p>
          <a:p>
            <a:pPr marL="12700" marR="177800" algn="just">
              <a:lnSpc>
                <a:spcPct val="112700"/>
              </a:lnSpc>
            </a:pPr>
            <a:r>
              <a:rPr sz="1700" spc="-5" dirty="0">
                <a:solidFill>
                  <a:srgbClr val="0D0F1A"/>
                </a:solidFill>
                <a:latin typeface="Roboto"/>
                <a:cs typeface="Roboto"/>
              </a:rPr>
              <a:t>Once </a:t>
            </a:r>
            <a:r>
              <a:rPr sz="1700" dirty="0">
                <a:solidFill>
                  <a:srgbClr val="0D0F1A"/>
                </a:solidFill>
                <a:latin typeface="Roboto"/>
                <a:cs typeface="Roboto"/>
              </a:rPr>
              <a:t>done </a:t>
            </a:r>
            <a:r>
              <a:rPr sz="1700" spc="-5" dirty="0">
                <a:solidFill>
                  <a:srgbClr val="0D0F1A"/>
                </a:solidFill>
                <a:latin typeface="Roboto"/>
                <a:cs typeface="Roboto"/>
              </a:rPr>
              <a:t>monitor </a:t>
            </a:r>
            <a:r>
              <a:rPr sz="1700" spc="-15" dirty="0">
                <a:solidFill>
                  <a:srgbClr val="0D0F1A"/>
                </a:solidFill>
                <a:latin typeface="Roboto"/>
                <a:cs typeface="Roboto"/>
              </a:rPr>
              <a:t>the </a:t>
            </a:r>
            <a:r>
              <a:rPr sz="1700" dirty="0">
                <a:solidFill>
                  <a:srgbClr val="0D0F1A"/>
                </a:solidFill>
                <a:latin typeface="Roboto"/>
                <a:cs typeface="Roboto"/>
              </a:rPr>
              <a:t>performance </a:t>
            </a:r>
            <a:r>
              <a:rPr sz="1700" spc="-20" dirty="0">
                <a:solidFill>
                  <a:srgbClr val="0D0F1A"/>
                </a:solidFill>
                <a:latin typeface="Roboto"/>
                <a:cs typeface="Roboto"/>
              </a:rPr>
              <a:t>of </a:t>
            </a:r>
            <a:r>
              <a:rPr sz="1700" spc="-15" dirty="0">
                <a:solidFill>
                  <a:srgbClr val="0D0F1A"/>
                </a:solidFill>
                <a:latin typeface="Roboto"/>
                <a:cs typeface="Roboto"/>
              </a:rPr>
              <a:t>the </a:t>
            </a:r>
            <a:r>
              <a:rPr sz="1700" spc="-25" dirty="0">
                <a:solidFill>
                  <a:srgbClr val="0D0F1A"/>
                </a:solidFill>
                <a:latin typeface="Roboto"/>
                <a:cs typeface="Roboto"/>
              </a:rPr>
              <a:t>posts </a:t>
            </a:r>
            <a:r>
              <a:rPr sz="1700" spc="-5" dirty="0">
                <a:solidFill>
                  <a:srgbClr val="0D0F1A"/>
                </a:solidFill>
                <a:latin typeface="Roboto"/>
                <a:cs typeface="Roboto"/>
              </a:rPr>
              <a:t>and </a:t>
            </a:r>
            <a:r>
              <a:rPr sz="1700" spc="-20" dirty="0">
                <a:solidFill>
                  <a:srgbClr val="0D0F1A"/>
                </a:solidFill>
                <a:latin typeface="Roboto"/>
                <a:cs typeface="Roboto"/>
              </a:rPr>
              <a:t>Stories </a:t>
            </a:r>
            <a:r>
              <a:rPr sz="1700" spc="-15" dirty="0">
                <a:solidFill>
                  <a:srgbClr val="0D0F1A"/>
                </a:solidFill>
                <a:latin typeface="Roboto"/>
                <a:cs typeface="Roboto"/>
              </a:rPr>
              <a:t>using the </a:t>
            </a:r>
            <a:r>
              <a:rPr sz="1700" spc="-25" dirty="0">
                <a:solidFill>
                  <a:srgbClr val="0D0F1A"/>
                </a:solidFill>
                <a:latin typeface="Roboto"/>
                <a:cs typeface="Roboto"/>
              </a:rPr>
              <a:t>insight </a:t>
            </a:r>
            <a:r>
              <a:rPr sz="1700" spc="-10" dirty="0">
                <a:solidFill>
                  <a:srgbClr val="0D0F1A"/>
                </a:solidFill>
                <a:latin typeface="Roboto"/>
                <a:cs typeface="Roboto"/>
              </a:rPr>
              <a:t>tool </a:t>
            </a:r>
            <a:r>
              <a:rPr sz="1700" spc="-5" dirty="0">
                <a:solidFill>
                  <a:srgbClr val="0D0F1A"/>
                </a:solidFill>
                <a:latin typeface="Roboto"/>
                <a:cs typeface="Roboto"/>
              </a:rPr>
              <a:t>and </a:t>
            </a:r>
            <a:r>
              <a:rPr sz="1700" spc="-25" dirty="0">
                <a:solidFill>
                  <a:srgbClr val="0D0F1A"/>
                </a:solidFill>
                <a:latin typeface="Roboto"/>
                <a:cs typeface="Roboto"/>
              </a:rPr>
              <a:t>analyze </a:t>
            </a:r>
            <a:r>
              <a:rPr sz="1700" spc="-15" dirty="0">
                <a:solidFill>
                  <a:srgbClr val="0D0F1A"/>
                </a:solidFill>
                <a:latin typeface="Roboto"/>
                <a:cs typeface="Roboto"/>
              </a:rPr>
              <a:t>the </a:t>
            </a:r>
            <a:r>
              <a:rPr sz="1700" spc="-10" dirty="0">
                <a:solidFill>
                  <a:srgbClr val="0D0F1A"/>
                </a:solidFill>
                <a:latin typeface="Roboto"/>
                <a:cs typeface="Roboto"/>
              </a:rPr>
              <a:t>engagement </a:t>
            </a:r>
            <a:r>
              <a:rPr sz="1700" spc="-5" dirty="0">
                <a:solidFill>
                  <a:srgbClr val="0D0F1A"/>
                </a:solidFill>
                <a:latin typeface="Roboto"/>
                <a:cs typeface="Roboto"/>
              </a:rPr>
              <a:t> </a:t>
            </a:r>
            <a:r>
              <a:rPr sz="1700" spc="-15" dirty="0">
                <a:solidFill>
                  <a:srgbClr val="0D0F1A"/>
                </a:solidFill>
                <a:latin typeface="Roboto"/>
                <a:cs typeface="Roboto"/>
              </a:rPr>
              <a:t>metrics </a:t>
            </a:r>
            <a:r>
              <a:rPr sz="1700" dirty="0">
                <a:solidFill>
                  <a:srgbClr val="0D0F1A"/>
                </a:solidFill>
                <a:latin typeface="Roboto"/>
                <a:cs typeface="Roboto"/>
              </a:rPr>
              <a:t>(likes, </a:t>
            </a:r>
            <a:r>
              <a:rPr sz="1700" spc="-10" dirty="0">
                <a:solidFill>
                  <a:srgbClr val="0D0F1A"/>
                </a:solidFill>
                <a:latin typeface="Roboto"/>
                <a:cs typeface="Roboto"/>
              </a:rPr>
              <a:t>comments, </a:t>
            </a:r>
            <a:r>
              <a:rPr sz="1700" spc="-15" dirty="0">
                <a:solidFill>
                  <a:srgbClr val="0D0F1A"/>
                </a:solidFill>
                <a:latin typeface="Roboto"/>
                <a:cs typeface="Roboto"/>
              </a:rPr>
              <a:t>shares, </a:t>
            </a:r>
            <a:r>
              <a:rPr sz="1700" spc="-10" dirty="0">
                <a:solidFill>
                  <a:srgbClr val="0D0F1A"/>
                </a:solidFill>
                <a:latin typeface="Roboto"/>
                <a:cs typeface="Roboto"/>
              </a:rPr>
              <a:t>impressions, </a:t>
            </a:r>
            <a:r>
              <a:rPr sz="1700" dirty="0">
                <a:solidFill>
                  <a:srgbClr val="0D0F1A"/>
                </a:solidFill>
                <a:latin typeface="Roboto"/>
                <a:cs typeface="Roboto"/>
              </a:rPr>
              <a:t>etc.). </a:t>
            </a:r>
            <a:r>
              <a:rPr sz="1700" spc="-25" dirty="0">
                <a:solidFill>
                  <a:srgbClr val="0D0F1A"/>
                </a:solidFill>
                <a:latin typeface="Roboto"/>
                <a:cs typeface="Roboto"/>
              </a:rPr>
              <a:t>Based </a:t>
            </a:r>
            <a:r>
              <a:rPr sz="1700" dirty="0">
                <a:solidFill>
                  <a:srgbClr val="0D0F1A"/>
                </a:solidFill>
                <a:latin typeface="Roboto"/>
                <a:cs typeface="Roboto"/>
              </a:rPr>
              <a:t>on </a:t>
            </a:r>
            <a:r>
              <a:rPr sz="1700" spc="-45" dirty="0">
                <a:solidFill>
                  <a:srgbClr val="0D0F1A"/>
                </a:solidFill>
                <a:latin typeface="Roboto"/>
                <a:cs typeface="Roboto"/>
              </a:rPr>
              <a:t>the </a:t>
            </a:r>
            <a:r>
              <a:rPr sz="1700" spc="-30" dirty="0">
                <a:solidFill>
                  <a:srgbClr val="0D0F1A"/>
                </a:solidFill>
                <a:latin typeface="Roboto"/>
                <a:cs typeface="Roboto"/>
              </a:rPr>
              <a:t>analysis, </a:t>
            </a:r>
            <a:r>
              <a:rPr sz="1700" spc="-25" dirty="0">
                <a:solidFill>
                  <a:srgbClr val="0D0F1A"/>
                </a:solidFill>
                <a:latin typeface="Roboto"/>
                <a:cs typeface="Roboto"/>
              </a:rPr>
              <a:t>mention </a:t>
            </a:r>
            <a:r>
              <a:rPr sz="1700" spc="-15" dirty="0">
                <a:solidFill>
                  <a:srgbClr val="0D0F1A"/>
                </a:solidFill>
                <a:latin typeface="Roboto"/>
                <a:cs typeface="Roboto"/>
              </a:rPr>
              <a:t>the </a:t>
            </a:r>
            <a:r>
              <a:rPr sz="1700" spc="-20" dirty="0">
                <a:solidFill>
                  <a:srgbClr val="0D0F1A"/>
                </a:solidFill>
                <a:latin typeface="Roboto"/>
                <a:cs typeface="Roboto"/>
              </a:rPr>
              <a:t>strategies </a:t>
            </a:r>
            <a:r>
              <a:rPr sz="1700" spc="-5" dirty="0">
                <a:solidFill>
                  <a:srgbClr val="0D0F1A"/>
                </a:solidFill>
                <a:latin typeface="Roboto"/>
                <a:cs typeface="Roboto"/>
              </a:rPr>
              <a:t>and </a:t>
            </a:r>
            <a:r>
              <a:rPr sz="1700" spc="-15" dirty="0">
                <a:solidFill>
                  <a:srgbClr val="0D0F1A"/>
                </a:solidFill>
                <a:latin typeface="Roboto"/>
                <a:cs typeface="Roboto"/>
              </a:rPr>
              <a:t>areas </a:t>
            </a:r>
            <a:r>
              <a:rPr sz="1700" spc="15" dirty="0">
                <a:solidFill>
                  <a:srgbClr val="0D0F1A"/>
                </a:solidFill>
                <a:latin typeface="Roboto"/>
                <a:cs typeface="Roboto"/>
              </a:rPr>
              <a:t>for </a:t>
            </a:r>
            <a:r>
              <a:rPr sz="1700" spc="20" dirty="0">
                <a:solidFill>
                  <a:srgbClr val="0D0F1A"/>
                </a:solidFill>
                <a:latin typeface="Roboto"/>
                <a:cs typeface="Roboto"/>
              </a:rPr>
              <a:t> </a:t>
            </a:r>
            <a:r>
              <a:rPr sz="1700" spc="-15" dirty="0">
                <a:solidFill>
                  <a:srgbClr val="0D0F1A"/>
                </a:solidFill>
                <a:latin typeface="Roboto"/>
                <a:cs typeface="Roboto"/>
              </a:rPr>
              <a:t>improvement.</a:t>
            </a:r>
            <a:endParaRPr sz="1700">
              <a:latin typeface="Roboto"/>
              <a:cs typeface="Roboto"/>
            </a:endParaRPr>
          </a:p>
        </p:txBody>
      </p:sp>
      <p:sp>
        <p:nvSpPr>
          <p:cNvPr id="3" name="object 3"/>
          <p:cNvSpPr txBox="1">
            <a:spLocks noGrp="1"/>
          </p:cNvSpPr>
          <p:nvPr>
            <p:ph type="title"/>
          </p:nvPr>
        </p:nvSpPr>
        <p:spPr>
          <a:xfrm>
            <a:off x="685800" y="533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a:t>Part </a:t>
            </a:r>
            <a:r>
              <a:rPr spc="-50"/>
              <a:t>4</a:t>
            </a:r>
            <a:r>
              <a:rPr spc="-50" dirty="0"/>
              <a:t>: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a:t>over Social </a:t>
            </a:r>
            <a:r>
              <a:rPr spc="-459"/>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11125200" cy="584775"/>
          </a:xfrm>
        </p:spPr>
        <p:txBody>
          <a:bodyPr/>
          <a:lstStyle/>
          <a:p>
            <a:r>
              <a:rPr lang="en-US" spc="-35" dirty="0"/>
              <a:t>Part </a:t>
            </a:r>
            <a:r>
              <a:rPr lang="en-US" spc="-50" dirty="0"/>
              <a:t>4: </a:t>
            </a:r>
            <a:r>
              <a:rPr lang="en-US" spc="-45" dirty="0"/>
              <a:t>Content </a:t>
            </a:r>
            <a:r>
              <a:rPr lang="en-US" spc="-35" dirty="0"/>
              <a:t>Creation and </a:t>
            </a:r>
            <a:r>
              <a:rPr lang="en-US" spc="-30" dirty="0" err="1"/>
              <a:t>Curation</a:t>
            </a:r>
            <a:r>
              <a:rPr lang="en-US" spc="-30" dirty="0"/>
              <a:t> </a:t>
            </a:r>
            <a:r>
              <a:rPr lang="en-US" spc="-55" dirty="0"/>
              <a:t>(Post </a:t>
            </a:r>
            <a:r>
              <a:rPr lang="en-US" spc="-40" dirty="0"/>
              <a:t>creations, </a:t>
            </a:r>
            <a:r>
              <a:rPr lang="en-US" spc="-35" dirty="0"/>
              <a:t>Designs/Video </a:t>
            </a:r>
            <a:r>
              <a:rPr lang="en-US" spc="-40" dirty="0"/>
              <a:t>Editing, </a:t>
            </a:r>
            <a:r>
              <a:rPr lang="en-US" spc="-10" dirty="0"/>
              <a:t>Ad </a:t>
            </a:r>
            <a:r>
              <a:rPr lang="en-US" spc="-40" dirty="0"/>
              <a:t>Campaigns </a:t>
            </a:r>
            <a:r>
              <a:rPr lang="en-US" spc="-30" dirty="0"/>
              <a:t>over </a:t>
            </a:r>
            <a:br>
              <a:rPr lang="en-US" spc="-30" dirty="0"/>
            </a:br>
            <a:r>
              <a:rPr lang="en-US" spc="-30" dirty="0"/>
              <a:t>Social </a:t>
            </a:r>
            <a:r>
              <a:rPr lang="en-US" spc="-459" dirty="0"/>
              <a:t> </a:t>
            </a:r>
            <a:r>
              <a:rPr lang="en-US" spc="-55" dirty="0"/>
              <a:t>M</a:t>
            </a:r>
            <a:r>
              <a:rPr lang="en-US" dirty="0"/>
              <a:t>e</a:t>
            </a:r>
            <a:r>
              <a:rPr lang="en-US" spc="-80" dirty="0"/>
              <a:t>d</a:t>
            </a:r>
            <a:r>
              <a:rPr lang="en-US" spc="-10" dirty="0"/>
              <a:t>i</a:t>
            </a:r>
            <a:r>
              <a:rPr lang="en-US" spc="-5" dirty="0"/>
              <a:t>a</a:t>
            </a:r>
            <a:r>
              <a:rPr lang="en-US" spc="-95" dirty="0"/>
              <a:t> </a:t>
            </a:r>
            <a:r>
              <a:rPr lang="en-US" spc="-125" dirty="0"/>
              <a:t>a</a:t>
            </a:r>
            <a:r>
              <a:rPr lang="en-US" spc="25" dirty="0"/>
              <a:t>n</a:t>
            </a:r>
            <a:r>
              <a:rPr lang="en-US" spc="-5" dirty="0"/>
              <a:t>d</a:t>
            </a:r>
            <a:r>
              <a:rPr lang="en-US" spc="-45" dirty="0"/>
              <a:t> </a:t>
            </a:r>
            <a:r>
              <a:rPr lang="en-US" spc="-60" dirty="0"/>
              <a:t>E</a:t>
            </a:r>
            <a:r>
              <a:rPr lang="en-US" spc="-45" dirty="0"/>
              <a:t>m</a:t>
            </a:r>
            <a:r>
              <a:rPr lang="en-US" spc="-125" dirty="0"/>
              <a:t>a</a:t>
            </a:r>
            <a:r>
              <a:rPr lang="en-US" spc="-10" dirty="0"/>
              <a:t>i</a:t>
            </a:r>
            <a:r>
              <a:rPr lang="en-US" spc="-5" dirty="0"/>
              <a:t>l</a:t>
            </a:r>
            <a:r>
              <a:rPr lang="en-US" spc="-80" dirty="0"/>
              <a:t> </a:t>
            </a:r>
            <a:r>
              <a:rPr lang="en-US" spc="40" dirty="0"/>
              <a:t>I</a:t>
            </a:r>
            <a:r>
              <a:rPr lang="en-US" spc="-80" dirty="0"/>
              <a:t>d</a:t>
            </a:r>
            <a:r>
              <a:rPr lang="en-US" dirty="0"/>
              <a:t>e</a:t>
            </a:r>
            <a:r>
              <a:rPr lang="en-US" spc="-25" dirty="0"/>
              <a:t>a</a:t>
            </a:r>
            <a:r>
              <a:rPr lang="en-US" spc="-65" dirty="0"/>
              <a:t>t</a:t>
            </a:r>
            <a:r>
              <a:rPr lang="en-US" spc="-110" dirty="0"/>
              <a:t>i</a:t>
            </a:r>
            <a:r>
              <a:rPr lang="en-US" spc="25" dirty="0"/>
              <a:t>o</a:t>
            </a:r>
            <a:r>
              <a:rPr lang="en-US" spc="-10" dirty="0"/>
              <a:t>n</a:t>
            </a:r>
            <a:r>
              <a:rPr lang="en-US" spc="-140" dirty="0"/>
              <a:t> </a:t>
            </a:r>
            <a:r>
              <a:rPr lang="en-US" spc="-25" dirty="0"/>
              <a:t>a</a:t>
            </a:r>
            <a:r>
              <a:rPr lang="en-US" spc="-75" dirty="0"/>
              <a:t>n</a:t>
            </a:r>
            <a:r>
              <a:rPr lang="en-US" spc="-5" dirty="0"/>
              <a:t>d</a:t>
            </a:r>
            <a:r>
              <a:rPr lang="en-US" spc="-45" dirty="0"/>
              <a:t> </a:t>
            </a:r>
            <a:r>
              <a:rPr lang="en-US" spc="-10" dirty="0"/>
              <a:t>C</a:t>
            </a:r>
            <a:r>
              <a:rPr lang="en-US" spc="30" dirty="0"/>
              <a:t>r</a:t>
            </a:r>
            <a:r>
              <a:rPr lang="en-US" dirty="0"/>
              <a:t>e</a:t>
            </a:r>
            <a:r>
              <a:rPr lang="en-US" spc="-125" dirty="0"/>
              <a:t>a</a:t>
            </a:r>
            <a:r>
              <a:rPr lang="en-US" spc="-65" dirty="0"/>
              <a:t>t</a:t>
            </a:r>
            <a:r>
              <a:rPr lang="en-US" spc="-10" dirty="0"/>
              <a:t>i</a:t>
            </a:r>
            <a:r>
              <a:rPr lang="en-US" spc="-75" dirty="0"/>
              <a:t>o</a:t>
            </a:r>
            <a:r>
              <a:rPr lang="en-US" spc="25" dirty="0"/>
              <a:t>n</a:t>
            </a:r>
            <a:r>
              <a:rPr lang="en-US" spc="5" dirty="0"/>
              <a:t>)</a:t>
            </a:r>
            <a:endParaRPr lang="en-US" dirty="0"/>
          </a:p>
        </p:txBody>
      </p:sp>
      <p:sp>
        <p:nvSpPr>
          <p:cNvPr id="3" name="Text Placeholder 2"/>
          <p:cNvSpPr>
            <a:spLocks noGrp="1"/>
          </p:cNvSpPr>
          <p:nvPr>
            <p:ph type="body" idx="1"/>
          </p:nvPr>
        </p:nvSpPr>
        <p:spPr>
          <a:xfrm>
            <a:off x="609600" y="1066800"/>
            <a:ext cx="10452100" cy="1618397"/>
          </a:xfrm>
        </p:spPr>
        <p:txBody>
          <a:bodyPr/>
          <a:lstStyle/>
          <a:p>
            <a:pPr algn="ctr"/>
            <a:r>
              <a:rPr lang="en-US" sz="3600" b="1" spc="-150" dirty="0" err="1">
                <a:solidFill>
                  <a:srgbClr val="424242"/>
                </a:solidFill>
                <a:latin typeface="Roboto"/>
                <a:cs typeface="Roboto"/>
              </a:rPr>
              <a:t>I</a:t>
            </a:r>
            <a:r>
              <a:rPr lang="en-US" sz="3600" b="1" spc="-204" dirty="0" err="1">
                <a:solidFill>
                  <a:srgbClr val="424242"/>
                </a:solidFill>
                <a:latin typeface="Roboto"/>
                <a:cs typeface="Roboto"/>
              </a:rPr>
              <a:t>n</a:t>
            </a:r>
            <a:r>
              <a:rPr lang="en-US" sz="3600" b="1" spc="-215" dirty="0" err="1">
                <a:solidFill>
                  <a:srgbClr val="424242"/>
                </a:solidFill>
                <a:latin typeface="Roboto"/>
                <a:cs typeface="Roboto"/>
              </a:rPr>
              <a:t>s</a:t>
            </a:r>
            <a:r>
              <a:rPr lang="en-US" sz="3600" b="1" spc="-160" dirty="0" err="1">
                <a:solidFill>
                  <a:srgbClr val="424242"/>
                </a:solidFill>
                <a:latin typeface="Roboto"/>
                <a:cs typeface="Roboto"/>
              </a:rPr>
              <a:t>t</a:t>
            </a:r>
            <a:r>
              <a:rPr lang="en-US" sz="3600" b="1" spc="-200" dirty="0" err="1">
                <a:solidFill>
                  <a:srgbClr val="424242"/>
                </a:solidFill>
                <a:latin typeface="Roboto"/>
                <a:cs typeface="Roboto"/>
              </a:rPr>
              <a:t>a</a:t>
            </a:r>
            <a:r>
              <a:rPr lang="en-US" sz="3600" b="1" spc="-204" dirty="0" err="1">
                <a:solidFill>
                  <a:srgbClr val="424242"/>
                </a:solidFill>
                <a:latin typeface="Roboto"/>
                <a:cs typeface="Roboto"/>
              </a:rPr>
              <a:t>g</a:t>
            </a:r>
            <a:r>
              <a:rPr lang="en-US" sz="3600" b="1" spc="-75" dirty="0" err="1">
                <a:solidFill>
                  <a:srgbClr val="424242"/>
                </a:solidFill>
                <a:latin typeface="Roboto"/>
                <a:cs typeface="Roboto"/>
              </a:rPr>
              <a:t>r</a:t>
            </a:r>
            <a:r>
              <a:rPr lang="en-US" sz="3600" b="1" spc="-200" dirty="0" err="1">
                <a:solidFill>
                  <a:srgbClr val="424242"/>
                </a:solidFill>
                <a:latin typeface="Roboto"/>
                <a:cs typeface="Roboto"/>
              </a:rPr>
              <a:t>a</a:t>
            </a:r>
            <a:r>
              <a:rPr lang="en-US" sz="3600" b="1" dirty="0" err="1">
                <a:solidFill>
                  <a:srgbClr val="424242"/>
                </a:solidFill>
                <a:latin typeface="Roboto"/>
                <a:cs typeface="Roboto"/>
              </a:rPr>
              <a:t>m</a:t>
            </a:r>
            <a:r>
              <a:rPr lang="en-US" sz="3600" b="1" spc="-350" dirty="0">
                <a:solidFill>
                  <a:srgbClr val="424242"/>
                </a:solidFill>
                <a:latin typeface="Roboto"/>
                <a:cs typeface="Roboto"/>
              </a:rPr>
              <a:t> </a:t>
            </a:r>
            <a:r>
              <a:rPr lang="en-US" sz="3600" b="1" spc="-215" dirty="0">
                <a:solidFill>
                  <a:srgbClr val="424242"/>
                </a:solidFill>
                <a:latin typeface="Roboto"/>
                <a:cs typeface="Roboto"/>
              </a:rPr>
              <a:t>S</a:t>
            </a:r>
            <a:r>
              <a:rPr lang="en-US" sz="3600" b="1" spc="-160" dirty="0">
                <a:solidFill>
                  <a:srgbClr val="424242"/>
                </a:solidFill>
                <a:latin typeface="Roboto"/>
                <a:cs typeface="Roboto"/>
              </a:rPr>
              <a:t>t</a:t>
            </a:r>
            <a:r>
              <a:rPr lang="en-US" sz="3600" b="1" spc="-210" dirty="0">
                <a:solidFill>
                  <a:srgbClr val="424242"/>
                </a:solidFill>
                <a:latin typeface="Roboto"/>
                <a:cs typeface="Roboto"/>
              </a:rPr>
              <a:t>o</a:t>
            </a:r>
            <a:r>
              <a:rPr lang="en-US" sz="3600" b="1" spc="-75" dirty="0">
                <a:solidFill>
                  <a:srgbClr val="424242"/>
                </a:solidFill>
                <a:latin typeface="Roboto"/>
                <a:cs typeface="Roboto"/>
              </a:rPr>
              <a:t>r</a:t>
            </a:r>
            <a:r>
              <a:rPr lang="en-US" sz="3600" b="1" spc="-35" dirty="0">
                <a:solidFill>
                  <a:srgbClr val="424242"/>
                </a:solidFill>
                <a:latin typeface="Roboto"/>
                <a:cs typeface="Roboto"/>
              </a:rPr>
              <a:t>y</a:t>
            </a:r>
            <a:endParaRPr lang="en-US" sz="3600" dirty="0">
              <a:latin typeface="Roboto"/>
              <a:cs typeface="Roboto"/>
            </a:endParaRPr>
          </a:p>
          <a:p>
            <a:endParaRPr lang="en-US" dirty="0"/>
          </a:p>
        </p:txBody>
      </p:sp>
      <p:pic>
        <p:nvPicPr>
          <p:cNvPr id="4" name="Picture 3" descr="WhatsApp Image 2023-07-29 at 4.34.03 PM.jpeg"/>
          <p:cNvPicPr>
            <a:picLocks noChangeAspect="1"/>
          </p:cNvPicPr>
          <p:nvPr/>
        </p:nvPicPr>
        <p:blipFill>
          <a:blip r:embed="rId2"/>
          <a:stretch>
            <a:fillRect/>
          </a:stretch>
        </p:blipFill>
        <p:spPr>
          <a:xfrm>
            <a:off x="762000" y="1981199"/>
            <a:ext cx="2514600" cy="4343401"/>
          </a:xfrm>
          <a:prstGeom prst="rect">
            <a:avLst/>
          </a:prstGeom>
        </p:spPr>
      </p:pic>
      <p:pic>
        <p:nvPicPr>
          <p:cNvPr id="5" name="Picture 4" descr="WhatsApp Image 2023-07-29 at 4.33.39 PM.jpeg"/>
          <p:cNvPicPr>
            <a:picLocks noChangeAspect="1"/>
          </p:cNvPicPr>
          <p:nvPr/>
        </p:nvPicPr>
        <p:blipFill>
          <a:blip r:embed="rId3"/>
          <a:stretch>
            <a:fillRect/>
          </a:stretch>
        </p:blipFill>
        <p:spPr>
          <a:xfrm>
            <a:off x="8610600" y="1981200"/>
            <a:ext cx="2667000" cy="4343400"/>
          </a:xfrm>
          <a:prstGeom prst="rect">
            <a:avLst/>
          </a:prstGeom>
        </p:spPr>
      </p:pic>
      <p:pic>
        <p:nvPicPr>
          <p:cNvPr id="6" name="Picture 5" descr="WhatsApp Image 2023-07-29 at 5.16.50 PM.jpeg"/>
          <p:cNvPicPr>
            <a:picLocks noChangeAspect="1"/>
          </p:cNvPicPr>
          <p:nvPr/>
        </p:nvPicPr>
        <p:blipFill>
          <a:blip r:embed="rId4"/>
          <a:stretch>
            <a:fillRect/>
          </a:stretch>
        </p:blipFill>
        <p:spPr>
          <a:xfrm>
            <a:off x="4114800" y="2057400"/>
            <a:ext cx="3733800" cy="4191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15F634-05C9-481B-8BBE-794539FD8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373" y="533400"/>
            <a:ext cx="3163253" cy="5867400"/>
          </a:xfrm>
          <a:prstGeom prst="rect">
            <a:avLst/>
          </a:prstGeom>
        </p:spPr>
      </p:pic>
    </p:spTree>
    <p:extLst>
      <p:ext uri="{BB962C8B-B14F-4D97-AF65-F5344CB8AC3E}">
        <p14:creationId xmlns:p14="http://schemas.microsoft.com/office/powerpoint/2010/main" val="737235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914400" y="1371600"/>
            <a:ext cx="9716770" cy="1838960"/>
          </a:xfrm>
          <a:prstGeom prst="rect">
            <a:avLst/>
          </a:prstGeom>
        </p:spPr>
        <p:txBody>
          <a:bodyPr vert="horz" wrap="square" lIns="0" tIns="12700" rIns="0" bIns="0" rtlCol="0">
            <a:spAutoFit/>
          </a:bodyPr>
          <a:lstStyle/>
          <a:p>
            <a:pPr marL="650240" algn="ctr">
              <a:lnSpc>
                <a:spcPct val="100000"/>
              </a:lnSpc>
              <a:spcBef>
                <a:spcPts val="100"/>
              </a:spcBef>
            </a:pPr>
            <a:r>
              <a:rPr sz="3900" b="1" spc="-285" dirty="0">
                <a:solidFill>
                  <a:srgbClr val="424242"/>
                </a:solidFill>
                <a:latin typeface="Roboto"/>
                <a:cs typeface="Roboto"/>
              </a:rPr>
              <a:t>D</a:t>
            </a:r>
            <a:r>
              <a:rPr sz="3900" b="1" spc="-45" dirty="0">
                <a:solidFill>
                  <a:srgbClr val="424242"/>
                </a:solidFill>
                <a:latin typeface="Roboto"/>
                <a:cs typeface="Roboto"/>
              </a:rPr>
              <a:t>e</a:t>
            </a:r>
            <a:r>
              <a:rPr sz="3900" b="1" spc="-215" dirty="0">
                <a:solidFill>
                  <a:srgbClr val="424242"/>
                </a:solidFill>
                <a:latin typeface="Roboto"/>
                <a:cs typeface="Roboto"/>
              </a:rPr>
              <a:t>s</a:t>
            </a:r>
            <a:r>
              <a:rPr sz="3900" b="1" spc="-145" dirty="0">
                <a:solidFill>
                  <a:srgbClr val="424242"/>
                </a:solidFill>
                <a:latin typeface="Roboto"/>
                <a:cs typeface="Roboto"/>
              </a:rPr>
              <a:t>i</a:t>
            </a:r>
            <a:r>
              <a:rPr sz="3900" b="1" spc="-105" dirty="0">
                <a:solidFill>
                  <a:srgbClr val="424242"/>
                </a:solidFill>
                <a:latin typeface="Roboto"/>
                <a:cs typeface="Roboto"/>
              </a:rPr>
              <a:t>g</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275" dirty="0">
                <a:solidFill>
                  <a:srgbClr val="424242"/>
                </a:solidFill>
                <a:latin typeface="Roboto"/>
                <a:cs typeface="Roboto"/>
              </a:rPr>
              <a:t>/</a:t>
            </a:r>
            <a:r>
              <a:rPr sz="3900" b="1" spc="-85" dirty="0">
                <a:solidFill>
                  <a:srgbClr val="424242"/>
                </a:solidFill>
                <a:latin typeface="Roboto"/>
                <a:cs typeface="Roboto"/>
              </a:rPr>
              <a:t>V</a:t>
            </a:r>
            <a:r>
              <a:rPr sz="3900" b="1" spc="-145" dirty="0">
                <a:solidFill>
                  <a:srgbClr val="424242"/>
                </a:solidFill>
                <a:latin typeface="Roboto"/>
                <a:cs typeface="Roboto"/>
              </a:rPr>
              <a:t>i</a:t>
            </a:r>
            <a:r>
              <a:rPr sz="3900" b="1" spc="-204" dirty="0">
                <a:solidFill>
                  <a:srgbClr val="424242"/>
                </a:solidFill>
                <a:latin typeface="Roboto"/>
                <a:cs typeface="Roboto"/>
              </a:rPr>
              <a:t>d</a:t>
            </a:r>
            <a:r>
              <a:rPr sz="3900" b="1" spc="-45" dirty="0">
                <a:solidFill>
                  <a:srgbClr val="424242"/>
                </a:solidFill>
                <a:latin typeface="Roboto"/>
                <a:cs typeface="Roboto"/>
              </a:rPr>
              <a:t>e</a:t>
            </a:r>
            <a:r>
              <a:rPr sz="3900" b="1" dirty="0">
                <a:solidFill>
                  <a:srgbClr val="424242"/>
                </a:solidFill>
                <a:latin typeface="Roboto"/>
                <a:cs typeface="Roboto"/>
              </a:rPr>
              <a:t>o</a:t>
            </a:r>
            <a:r>
              <a:rPr sz="3900" b="1" spc="-280" dirty="0">
                <a:solidFill>
                  <a:srgbClr val="424242"/>
                </a:solidFill>
                <a:latin typeface="Roboto"/>
                <a:cs typeface="Roboto"/>
              </a:rPr>
              <a:t> </a:t>
            </a:r>
            <a:r>
              <a:rPr sz="3900" b="1" spc="-175" dirty="0">
                <a:solidFill>
                  <a:srgbClr val="424242"/>
                </a:solidFill>
                <a:latin typeface="Roboto"/>
                <a:cs typeface="Roboto"/>
              </a:rPr>
              <a:t>E</a:t>
            </a:r>
            <a:r>
              <a:rPr sz="3900" b="1" spc="-105" dirty="0">
                <a:solidFill>
                  <a:srgbClr val="424242"/>
                </a:solidFill>
                <a:latin typeface="Roboto"/>
                <a:cs typeface="Roboto"/>
              </a:rPr>
              <a:t>d</a:t>
            </a:r>
            <a:r>
              <a:rPr sz="3900" b="1" spc="-145" dirty="0">
                <a:solidFill>
                  <a:srgbClr val="424242"/>
                </a:solidFill>
                <a:latin typeface="Roboto"/>
                <a:cs typeface="Roboto"/>
              </a:rPr>
              <a:t>i</a:t>
            </a:r>
            <a:r>
              <a:rPr sz="3900" b="1" spc="-160" dirty="0">
                <a:solidFill>
                  <a:srgbClr val="424242"/>
                </a:solidFill>
                <a:latin typeface="Roboto"/>
                <a:cs typeface="Roboto"/>
              </a:rPr>
              <a:t>t</a:t>
            </a:r>
            <a:r>
              <a:rPr sz="3900" b="1" spc="-145" dirty="0">
                <a:solidFill>
                  <a:srgbClr val="424242"/>
                </a:solidFill>
                <a:latin typeface="Roboto"/>
                <a:cs typeface="Roboto"/>
              </a:rPr>
              <a:t>i</a:t>
            </a:r>
            <a:r>
              <a:rPr sz="3900" b="1" spc="-105" dirty="0">
                <a:solidFill>
                  <a:srgbClr val="424242"/>
                </a:solidFill>
                <a:latin typeface="Roboto"/>
                <a:cs typeface="Roboto"/>
              </a:rPr>
              <a:t>n</a:t>
            </a:r>
            <a:r>
              <a:rPr sz="3900" b="1" spc="25" dirty="0">
                <a:solidFill>
                  <a:srgbClr val="424242"/>
                </a:solidFill>
                <a:latin typeface="Roboto"/>
                <a:cs typeface="Roboto"/>
              </a:rPr>
              <a:t>g</a:t>
            </a:r>
            <a:endParaRPr sz="3900" dirty="0">
              <a:latin typeface="Roboto"/>
              <a:cs typeface="Roboto"/>
            </a:endParaRPr>
          </a:p>
          <a:p>
            <a:pPr marL="431800" indent="-419100">
              <a:lnSpc>
                <a:spcPts val="2240"/>
              </a:lnSpc>
              <a:spcBef>
                <a:spcPts val="2920"/>
              </a:spcBef>
              <a:buFont typeface="Lucida Sans Unicode"/>
              <a:buChar char="●"/>
              <a:tabLst>
                <a:tab pos="431165" algn="l"/>
                <a:tab pos="431800" algn="l"/>
              </a:tabLst>
            </a:pPr>
            <a:r>
              <a:rPr sz="1900" spc="-50" dirty="0">
                <a:latin typeface="Roboto"/>
                <a:cs typeface="Roboto"/>
              </a:rPr>
              <a:t>Design</a:t>
            </a:r>
            <a:r>
              <a:rPr sz="1900" spc="-120" dirty="0">
                <a:latin typeface="Roboto"/>
                <a:cs typeface="Roboto"/>
              </a:rPr>
              <a:t> </a:t>
            </a:r>
            <a:r>
              <a:rPr sz="1900" spc="-20" dirty="0">
                <a:latin typeface="Roboto"/>
                <a:cs typeface="Roboto"/>
              </a:rPr>
              <a:t>Tools</a:t>
            </a:r>
            <a:r>
              <a:rPr sz="1900" spc="-45" dirty="0">
                <a:latin typeface="Roboto"/>
                <a:cs typeface="Roboto"/>
              </a:rPr>
              <a:t> Familiarization</a:t>
            </a:r>
            <a:r>
              <a:rPr sz="1900" spc="-114" dirty="0">
                <a:latin typeface="Roboto"/>
                <a:cs typeface="Roboto"/>
              </a:rPr>
              <a:t> </a:t>
            </a:r>
            <a:r>
              <a:rPr sz="1900" spc="-30" dirty="0">
                <a:latin typeface="Roboto"/>
                <a:cs typeface="Roboto"/>
              </a:rPr>
              <a:t>(use</a:t>
            </a:r>
            <a:r>
              <a:rPr sz="1900" spc="-75" dirty="0">
                <a:latin typeface="Roboto"/>
                <a:cs typeface="Roboto"/>
              </a:rPr>
              <a:t> </a:t>
            </a:r>
            <a:r>
              <a:rPr sz="1900" spc="-45" dirty="0">
                <a:latin typeface="Roboto"/>
                <a:cs typeface="Roboto"/>
              </a:rPr>
              <a:t>Canva</a:t>
            </a:r>
            <a:r>
              <a:rPr sz="1900" dirty="0">
                <a:latin typeface="Roboto"/>
                <a:cs typeface="Roboto"/>
              </a:rPr>
              <a:t> </a:t>
            </a:r>
            <a:r>
              <a:rPr sz="1900" spc="-15" dirty="0">
                <a:latin typeface="Roboto"/>
                <a:cs typeface="Roboto"/>
              </a:rPr>
              <a:t>for</a:t>
            </a:r>
            <a:r>
              <a:rPr sz="1900" spc="-110" dirty="0">
                <a:latin typeface="Roboto"/>
                <a:cs typeface="Roboto"/>
              </a:rPr>
              <a:t> </a:t>
            </a:r>
            <a:r>
              <a:rPr sz="1900" spc="-45" dirty="0">
                <a:latin typeface="Roboto"/>
                <a:cs typeface="Roboto"/>
              </a:rPr>
              <a:t>creating</a:t>
            </a:r>
            <a:r>
              <a:rPr sz="1900" spc="-30" dirty="0">
                <a:latin typeface="Roboto"/>
                <a:cs typeface="Roboto"/>
              </a:rPr>
              <a:t> </a:t>
            </a:r>
            <a:r>
              <a:rPr sz="1900" spc="-50" dirty="0">
                <a:latin typeface="Roboto"/>
                <a:cs typeface="Roboto"/>
              </a:rPr>
              <a:t>visually</a:t>
            </a:r>
            <a:r>
              <a:rPr sz="1900" spc="-65" dirty="0">
                <a:latin typeface="Roboto"/>
                <a:cs typeface="Roboto"/>
              </a:rPr>
              <a:t> </a:t>
            </a:r>
            <a:r>
              <a:rPr sz="1900" spc="-35" dirty="0">
                <a:latin typeface="Roboto"/>
                <a:cs typeface="Roboto"/>
              </a:rPr>
              <a:t>appealing</a:t>
            </a:r>
            <a:r>
              <a:rPr sz="1900" spc="-30" dirty="0">
                <a:latin typeface="Roboto"/>
                <a:cs typeface="Roboto"/>
              </a:rPr>
              <a:t> </a:t>
            </a:r>
            <a:r>
              <a:rPr sz="1900" spc="-50" dirty="0">
                <a:latin typeface="Roboto"/>
                <a:cs typeface="Roboto"/>
              </a:rPr>
              <a:t>graphics)</a:t>
            </a:r>
            <a:endParaRPr sz="1900" dirty="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20" dirty="0">
                <a:latin typeface="Roboto"/>
                <a:cs typeface="Roboto"/>
              </a:rPr>
              <a:t>Video</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50" dirty="0">
                <a:latin typeface="Roboto"/>
                <a:cs typeface="Roboto"/>
              </a:rPr>
              <a:t>Utilize</a:t>
            </a:r>
            <a:r>
              <a:rPr sz="1900" spc="-75" dirty="0">
                <a:latin typeface="Roboto"/>
                <a:cs typeface="Roboto"/>
              </a:rPr>
              <a:t> </a:t>
            </a:r>
            <a:r>
              <a:rPr sz="1900" spc="5" dirty="0">
                <a:latin typeface="Roboto"/>
                <a:cs typeface="Roboto"/>
              </a:rPr>
              <a:t>VN</a:t>
            </a:r>
            <a:r>
              <a:rPr sz="1900" spc="-25" dirty="0">
                <a:latin typeface="Roboto"/>
                <a:cs typeface="Roboto"/>
              </a:rPr>
              <a:t> </a:t>
            </a:r>
            <a:r>
              <a:rPr sz="1900" spc="-55" dirty="0">
                <a:latin typeface="Roboto"/>
                <a:cs typeface="Roboto"/>
              </a:rPr>
              <a:t>or</a:t>
            </a:r>
            <a:r>
              <a:rPr sz="1900" spc="-114" dirty="0">
                <a:latin typeface="Roboto"/>
                <a:cs typeface="Roboto"/>
              </a:rPr>
              <a:t> </a:t>
            </a:r>
            <a:r>
              <a:rPr sz="1900" spc="-30" dirty="0">
                <a:latin typeface="Roboto"/>
                <a:cs typeface="Roboto"/>
              </a:rPr>
              <a:t>any</a:t>
            </a:r>
            <a:r>
              <a:rPr sz="1900" spc="-70" dirty="0">
                <a:latin typeface="Roboto"/>
                <a:cs typeface="Roboto"/>
              </a:rPr>
              <a:t> </a:t>
            </a:r>
            <a:r>
              <a:rPr sz="1900" spc="-45" dirty="0">
                <a:latin typeface="Roboto"/>
                <a:cs typeface="Roboto"/>
              </a:rPr>
              <a:t>video</a:t>
            </a:r>
            <a:r>
              <a:rPr sz="1900" spc="-50" dirty="0">
                <a:latin typeface="Roboto"/>
                <a:cs typeface="Roboto"/>
              </a:rPr>
              <a:t> </a:t>
            </a:r>
            <a:r>
              <a:rPr sz="1900" spc="-35" dirty="0">
                <a:latin typeface="Roboto"/>
                <a:cs typeface="Roboto"/>
              </a:rPr>
              <a:t>editor</a:t>
            </a:r>
            <a:r>
              <a:rPr sz="1900" spc="-15" dirty="0">
                <a:latin typeface="Roboto"/>
                <a:cs typeface="Roboto"/>
              </a:rPr>
              <a:t> </a:t>
            </a:r>
            <a:r>
              <a:rPr sz="1900" spc="-25" dirty="0">
                <a:latin typeface="Roboto"/>
                <a:cs typeface="Roboto"/>
              </a:rPr>
              <a:t>of</a:t>
            </a:r>
            <a:r>
              <a:rPr sz="1900" spc="-30" dirty="0">
                <a:latin typeface="Roboto"/>
                <a:cs typeface="Roboto"/>
              </a:rPr>
              <a:t> </a:t>
            </a:r>
            <a:r>
              <a:rPr sz="1900" spc="-65" dirty="0">
                <a:latin typeface="Roboto"/>
                <a:cs typeface="Roboto"/>
              </a:rPr>
              <a:t>your</a:t>
            </a:r>
            <a:r>
              <a:rPr sz="1900" spc="-15" dirty="0">
                <a:latin typeface="Roboto"/>
                <a:cs typeface="Roboto"/>
              </a:rPr>
              <a:t> </a:t>
            </a:r>
            <a:r>
              <a:rPr sz="1900" spc="-40" dirty="0">
                <a:latin typeface="Roboto"/>
                <a:cs typeface="Roboto"/>
              </a:rPr>
              <a:t>choice</a:t>
            </a:r>
            <a:r>
              <a:rPr sz="1900" spc="-70" dirty="0">
                <a:latin typeface="Roboto"/>
                <a:cs typeface="Roboto"/>
              </a:rPr>
              <a:t> </a:t>
            </a:r>
            <a:r>
              <a:rPr sz="1900" spc="-20" dirty="0">
                <a:latin typeface="Roboto"/>
                <a:cs typeface="Roboto"/>
              </a:rPr>
              <a:t>to</a:t>
            </a:r>
            <a:r>
              <a:rPr sz="1900" spc="-55" dirty="0">
                <a:latin typeface="Roboto"/>
                <a:cs typeface="Roboto"/>
              </a:rPr>
              <a:t> </a:t>
            </a:r>
            <a:r>
              <a:rPr sz="1900" spc="-25" dirty="0">
                <a:latin typeface="Roboto"/>
                <a:cs typeface="Roboto"/>
              </a:rPr>
              <a:t>create</a:t>
            </a:r>
            <a:r>
              <a:rPr sz="1900" spc="-75" dirty="0">
                <a:latin typeface="Roboto"/>
                <a:cs typeface="Roboto"/>
              </a:rPr>
              <a:t> </a:t>
            </a:r>
            <a:r>
              <a:rPr sz="1900" spc="-40" dirty="0">
                <a:latin typeface="Roboto"/>
                <a:cs typeface="Roboto"/>
              </a:rPr>
              <a:t>videos</a:t>
            </a:r>
            <a:r>
              <a:rPr sz="1900" spc="-50" dirty="0">
                <a:latin typeface="Roboto"/>
                <a:cs typeface="Roboto"/>
              </a:rPr>
              <a:t> related</a:t>
            </a:r>
            <a:r>
              <a:rPr sz="1900" spc="-40" dirty="0">
                <a:latin typeface="Roboto"/>
                <a:cs typeface="Roboto"/>
              </a:rPr>
              <a:t> </a:t>
            </a:r>
            <a:r>
              <a:rPr sz="1900" spc="-20" dirty="0">
                <a:latin typeface="Roboto"/>
                <a:cs typeface="Roboto"/>
              </a:rPr>
              <a:t>to</a:t>
            </a:r>
            <a:r>
              <a:rPr sz="1900" spc="-55" dirty="0">
                <a:latin typeface="Roboto"/>
                <a:cs typeface="Roboto"/>
              </a:rPr>
              <a:t> </a:t>
            </a:r>
            <a:r>
              <a:rPr sz="1900" spc="-40" dirty="0">
                <a:latin typeface="Roboto"/>
                <a:cs typeface="Roboto"/>
              </a:rPr>
              <a:t>the </a:t>
            </a:r>
            <a:r>
              <a:rPr sz="1900" spc="-455" dirty="0">
                <a:latin typeface="Roboto"/>
                <a:cs typeface="Roboto"/>
              </a:rPr>
              <a:t> </a:t>
            </a:r>
            <a:r>
              <a:rPr sz="1900" spc="-50" dirty="0">
                <a:latin typeface="Roboto"/>
                <a:cs typeface="Roboto"/>
              </a:rPr>
              <a:t>chosen</a:t>
            </a:r>
            <a:r>
              <a:rPr sz="1900" spc="-30" dirty="0">
                <a:latin typeface="Roboto"/>
                <a:cs typeface="Roboto"/>
              </a:rPr>
              <a:t> </a:t>
            </a:r>
            <a:r>
              <a:rPr sz="1900" spc="-35" dirty="0">
                <a:latin typeface="Roboto"/>
                <a:cs typeface="Roboto"/>
              </a:rPr>
              <a:t>topic.</a:t>
            </a:r>
            <a:endParaRPr sz="1900" dirty="0">
              <a:latin typeface="Roboto"/>
              <a:cs typeface="Roboto"/>
            </a:endParaRPr>
          </a:p>
        </p:txBody>
      </p:sp>
      <p:pic>
        <p:nvPicPr>
          <p:cNvPr id="8" name="WhatsApp Video 2023-08-02 at 12.13.30 PM">
            <a:hlinkClick r:id="" action="ppaction://media"/>
            <a:extLst>
              <a:ext uri="{FF2B5EF4-FFF2-40B4-BE49-F238E27FC236}">
                <a16:creationId xmlns:a16="http://schemas.microsoft.com/office/drawing/2014/main" id="{A0E1E2E3-6F6A-4F54-95AF-4E42C86ACA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9000" y="3390900"/>
            <a:ext cx="5715000" cy="29362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1130300" y="1854200"/>
            <a:ext cx="9699625" cy="2080260"/>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424242"/>
                </a:solidFill>
                <a:latin typeface="Roboto"/>
                <a:cs typeface="Roboto"/>
              </a:rPr>
              <a:t>Social</a:t>
            </a:r>
            <a:r>
              <a:rPr sz="2800" b="1" spc="-55" dirty="0">
                <a:solidFill>
                  <a:srgbClr val="424242"/>
                </a:solidFill>
                <a:latin typeface="Roboto"/>
                <a:cs typeface="Roboto"/>
              </a:rPr>
              <a:t> </a:t>
            </a:r>
            <a:r>
              <a:rPr sz="2800" b="1" spc="-10" dirty="0">
                <a:solidFill>
                  <a:srgbClr val="424242"/>
                </a:solidFill>
                <a:latin typeface="Roboto"/>
                <a:cs typeface="Roboto"/>
              </a:rPr>
              <a:t>Media</a:t>
            </a:r>
            <a:r>
              <a:rPr sz="2800" b="1" spc="-110" dirty="0">
                <a:solidFill>
                  <a:srgbClr val="424242"/>
                </a:solidFill>
                <a:latin typeface="Roboto"/>
                <a:cs typeface="Roboto"/>
              </a:rPr>
              <a:t> </a:t>
            </a:r>
            <a:r>
              <a:rPr sz="2800" b="1" spc="55" dirty="0">
                <a:solidFill>
                  <a:srgbClr val="424242"/>
                </a:solidFill>
                <a:latin typeface="Roboto"/>
                <a:cs typeface="Roboto"/>
              </a:rPr>
              <a:t>Ad</a:t>
            </a:r>
            <a:r>
              <a:rPr sz="2800" b="1" spc="-90" dirty="0">
                <a:solidFill>
                  <a:srgbClr val="424242"/>
                </a:solidFill>
                <a:latin typeface="Roboto"/>
                <a:cs typeface="Roboto"/>
              </a:rPr>
              <a:t> </a:t>
            </a:r>
            <a:r>
              <a:rPr sz="2800" b="1" spc="-15" dirty="0">
                <a:solidFill>
                  <a:srgbClr val="424242"/>
                </a:solidFill>
                <a:latin typeface="Roboto"/>
                <a:cs typeface="Roboto"/>
              </a:rPr>
              <a:t>Campaigns</a:t>
            </a:r>
            <a:endParaRPr sz="2800" dirty="0">
              <a:latin typeface="Roboto"/>
              <a:cs typeface="Roboto"/>
            </a:endParaRPr>
          </a:p>
          <a:p>
            <a:pPr>
              <a:lnSpc>
                <a:spcPct val="100000"/>
              </a:lnSpc>
              <a:spcBef>
                <a:spcPts val="35"/>
              </a:spcBef>
            </a:pPr>
            <a:endParaRPr sz="3250" dirty="0">
              <a:latin typeface="Roboto"/>
              <a:cs typeface="Roboto"/>
            </a:endParaRPr>
          </a:p>
          <a:p>
            <a:pPr marL="228600">
              <a:lnSpc>
                <a:spcPct val="100000"/>
              </a:lnSpc>
              <a:spcBef>
                <a:spcPts val="5"/>
              </a:spcBef>
            </a:pPr>
            <a:r>
              <a:rPr sz="1900" b="1" spc="-10" dirty="0">
                <a:latin typeface="Roboto"/>
                <a:cs typeface="Roboto"/>
              </a:rPr>
              <a:t>A</a:t>
            </a:r>
            <a:r>
              <a:rPr sz="1900" b="1" spc="-5" dirty="0">
                <a:latin typeface="Roboto"/>
                <a:cs typeface="Roboto"/>
              </a:rPr>
              <a:t>d</a:t>
            </a:r>
            <a:r>
              <a:rPr sz="1900" b="1" spc="-45" dirty="0">
                <a:latin typeface="Roboto"/>
                <a:cs typeface="Roboto"/>
              </a:rPr>
              <a:t> </a:t>
            </a:r>
            <a:r>
              <a:rPr sz="1900" b="1" spc="-10" dirty="0">
                <a:latin typeface="Roboto"/>
                <a:cs typeface="Roboto"/>
              </a:rPr>
              <a:t>C</a:t>
            </a:r>
            <a:r>
              <a:rPr sz="1900" b="1" spc="-125" dirty="0">
                <a:latin typeface="Roboto"/>
                <a:cs typeface="Roboto"/>
              </a:rPr>
              <a:t>a</a:t>
            </a:r>
            <a:r>
              <a:rPr sz="1900" b="1" spc="-45" dirty="0">
                <a:latin typeface="Roboto"/>
                <a:cs typeface="Roboto"/>
              </a:rPr>
              <a:t>m</a:t>
            </a:r>
            <a:r>
              <a:rPr sz="1900" b="1" spc="25" dirty="0">
                <a:latin typeface="Roboto"/>
                <a:cs typeface="Roboto"/>
              </a:rPr>
              <a:t>p</a:t>
            </a:r>
            <a:r>
              <a:rPr sz="1900" b="1" spc="-125" dirty="0">
                <a:latin typeface="Roboto"/>
                <a:cs typeface="Roboto"/>
              </a:rPr>
              <a:t>a</a:t>
            </a:r>
            <a:r>
              <a:rPr sz="1900" b="1" spc="-10" dirty="0">
                <a:latin typeface="Roboto"/>
                <a:cs typeface="Roboto"/>
              </a:rPr>
              <a:t>i</a:t>
            </a:r>
            <a:r>
              <a:rPr sz="1900" b="1" spc="-80" dirty="0">
                <a:latin typeface="Roboto"/>
                <a:cs typeface="Roboto"/>
              </a:rPr>
              <a:t>g</a:t>
            </a:r>
            <a:r>
              <a:rPr sz="1900" b="1" spc="25" dirty="0">
                <a:latin typeface="Roboto"/>
                <a:cs typeface="Roboto"/>
              </a:rPr>
              <a:t>n</a:t>
            </a:r>
            <a:r>
              <a:rPr sz="1900" b="1" spc="-5" dirty="0">
                <a:latin typeface="Roboto"/>
                <a:cs typeface="Roboto"/>
              </a:rPr>
              <a:t>s</a:t>
            </a:r>
            <a:r>
              <a:rPr sz="1900" b="1" spc="-155" dirty="0">
                <a:latin typeface="Roboto"/>
                <a:cs typeface="Roboto"/>
              </a:rPr>
              <a:t> </a:t>
            </a:r>
            <a:r>
              <a:rPr sz="1900" b="1" spc="25" dirty="0">
                <a:latin typeface="Roboto"/>
                <a:cs typeface="Roboto"/>
              </a:rPr>
              <a:t>o</a:t>
            </a:r>
            <a:r>
              <a:rPr sz="1900" b="1" spc="-75" dirty="0">
                <a:latin typeface="Roboto"/>
                <a:cs typeface="Roboto"/>
              </a:rPr>
              <a:t>v</a:t>
            </a:r>
            <a:r>
              <a:rPr sz="1900" b="1" dirty="0">
                <a:latin typeface="Roboto"/>
                <a:cs typeface="Roboto"/>
              </a:rPr>
              <a:t>e</a:t>
            </a:r>
            <a:r>
              <a:rPr sz="1900" b="1" spc="25" dirty="0">
                <a:latin typeface="Roboto"/>
                <a:cs typeface="Roboto"/>
              </a:rPr>
              <a:t>r</a:t>
            </a:r>
            <a:r>
              <a:rPr sz="1900" b="1" spc="-70" dirty="0">
                <a:latin typeface="Roboto"/>
                <a:cs typeface="Roboto"/>
              </a:rPr>
              <a:t> </a:t>
            </a:r>
            <a:r>
              <a:rPr sz="1900" b="1" spc="-80" dirty="0">
                <a:latin typeface="Roboto"/>
                <a:cs typeface="Roboto"/>
              </a:rPr>
              <a:t>S</a:t>
            </a:r>
            <a:r>
              <a:rPr sz="1900" b="1" spc="25" dirty="0">
                <a:latin typeface="Roboto"/>
                <a:cs typeface="Roboto"/>
              </a:rPr>
              <a:t>o</a:t>
            </a:r>
            <a:r>
              <a:rPr sz="1900" b="1" spc="-85" dirty="0">
                <a:latin typeface="Roboto"/>
                <a:cs typeface="Roboto"/>
              </a:rPr>
              <a:t>c</a:t>
            </a:r>
            <a:r>
              <a:rPr sz="1900" b="1" spc="-10" dirty="0">
                <a:latin typeface="Roboto"/>
                <a:cs typeface="Roboto"/>
              </a:rPr>
              <a:t>i</a:t>
            </a:r>
            <a:r>
              <a:rPr sz="1900" b="1" spc="-25" dirty="0">
                <a:latin typeface="Roboto"/>
                <a:cs typeface="Roboto"/>
              </a:rPr>
              <a:t>a</a:t>
            </a:r>
            <a:r>
              <a:rPr sz="1900" b="1" spc="-5" dirty="0">
                <a:latin typeface="Roboto"/>
                <a:cs typeface="Roboto"/>
              </a:rPr>
              <a:t>l</a:t>
            </a:r>
            <a:r>
              <a:rPr sz="1900" b="1" spc="-80" dirty="0">
                <a:latin typeface="Roboto"/>
                <a:cs typeface="Roboto"/>
              </a:rPr>
              <a:t> </a:t>
            </a:r>
            <a:r>
              <a:rPr sz="1900" b="1" spc="-55" dirty="0">
                <a:latin typeface="Roboto"/>
                <a:cs typeface="Roboto"/>
              </a:rPr>
              <a:t>M</a:t>
            </a:r>
            <a:r>
              <a:rPr sz="1900" b="1" dirty="0">
                <a:latin typeface="Roboto"/>
                <a:cs typeface="Roboto"/>
              </a:rPr>
              <a:t>e</a:t>
            </a:r>
            <a:r>
              <a:rPr sz="1900" b="1" spc="-80" dirty="0">
                <a:latin typeface="Roboto"/>
                <a:cs typeface="Roboto"/>
              </a:rPr>
              <a:t>d</a:t>
            </a:r>
            <a:r>
              <a:rPr sz="1900" b="1" spc="-10" dirty="0">
                <a:latin typeface="Roboto"/>
                <a:cs typeface="Roboto"/>
              </a:rPr>
              <a:t>i</a:t>
            </a:r>
            <a:r>
              <a:rPr sz="1900" b="1" spc="-125" dirty="0">
                <a:latin typeface="Roboto"/>
                <a:cs typeface="Roboto"/>
              </a:rPr>
              <a:t>a</a:t>
            </a:r>
            <a:r>
              <a:rPr sz="1900" b="1" spc="-5" dirty="0">
                <a:latin typeface="Roboto"/>
                <a:cs typeface="Roboto"/>
              </a:rPr>
              <a:t>:</a:t>
            </a:r>
            <a:endParaRPr sz="1900" dirty="0">
              <a:latin typeface="Roboto"/>
              <a:cs typeface="Roboto"/>
            </a:endParaRPr>
          </a:p>
          <a:p>
            <a:pPr>
              <a:lnSpc>
                <a:spcPct val="100000"/>
              </a:lnSpc>
              <a:spcBef>
                <a:spcPts val="35"/>
              </a:spcBef>
            </a:pPr>
            <a:endParaRPr sz="1850" dirty="0">
              <a:latin typeface="Roboto"/>
              <a:cs typeface="Roboto"/>
            </a:endParaRPr>
          </a:p>
          <a:p>
            <a:pPr marL="228600" marR="5080">
              <a:lnSpc>
                <a:spcPts val="2200"/>
              </a:lnSpc>
              <a:spcBef>
                <a:spcPts val="5"/>
              </a:spcBef>
            </a:pPr>
            <a:r>
              <a:rPr sz="1900" spc="-35" dirty="0">
                <a:latin typeface="Roboto"/>
                <a:cs typeface="Roboto"/>
              </a:rPr>
              <a:t>Come </a:t>
            </a:r>
            <a:r>
              <a:rPr sz="1900" spc="-50" dirty="0">
                <a:latin typeface="Roboto"/>
                <a:cs typeface="Roboto"/>
              </a:rPr>
              <a:t>up with </a:t>
            </a:r>
            <a:r>
              <a:rPr sz="1900" spc="-5" dirty="0">
                <a:latin typeface="Roboto"/>
                <a:cs typeface="Roboto"/>
              </a:rPr>
              <a:t>3 </a:t>
            </a:r>
            <a:r>
              <a:rPr sz="1900" spc="-30" dirty="0">
                <a:latin typeface="Roboto"/>
                <a:cs typeface="Roboto"/>
              </a:rPr>
              <a:t>ad </a:t>
            </a:r>
            <a:r>
              <a:rPr sz="1900" spc="-35" dirty="0">
                <a:latin typeface="Roboto"/>
                <a:cs typeface="Roboto"/>
              </a:rPr>
              <a:t>campaigns </a:t>
            </a:r>
            <a:r>
              <a:rPr sz="1900" spc="-45" dirty="0">
                <a:latin typeface="Roboto"/>
                <a:cs typeface="Roboto"/>
              </a:rPr>
              <a:t>each </a:t>
            </a:r>
            <a:r>
              <a:rPr sz="1900" spc="-50" dirty="0">
                <a:latin typeface="Roboto"/>
                <a:cs typeface="Roboto"/>
              </a:rPr>
              <a:t>covering </a:t>
            </a:r>
            <a:r>
              <a:rPr sz="1900" spc="-20" dirty="0">
                <a:latin typeface="Roboto"/>
                <a:cs typeface="Roboto"/>
              </a:rPr>
              <a:t>one </a:t>
            </a:r>
            <a:r>
              <a:rPr sz="1900" spc="-25" dirty="0">
                <a:latin typeface="Roboto"/>
                <a:cs typeface="Roboto"/>
              </a:rPr>
              <a:t>of </a:t>
            </a:r>
            <a:r>
              <a:rPr sz="1900" spc="-40" dirty="0">
                <a:latin typeface="Roboto"/>
                <a:cs typeface="Roboto"/>
              </a:rPr>
              <a:t>the mentioned </a:t>
            </a:r>
            <a:r>
              <a:rPr sz="1900" spc="-55" dirty="0">
                <a:latin typeface="Roboto"/>
                <a:cs typeface="Roboto"/>
              </a:rPr>
              <a:t>goals: </a:t>
            </a:r>
            <a:r>
              <a:rPr sz="1900" spc="-40" dirty="0">
                <a:latin typeface="Roboto"/>
                <a:cs typeface="Roboto"/>
              </a:rPr>
              <a:t>brand </a:t>
            </a:r>
            <a:r>
              <a:rPr sz="1900" spc="-50" dirty="0">
                <a:latin typeface="Roboto"/>
                <a:cs typeface="Roboto"/>
              </a:rPr>
              <a:t>awareness, </a:t>
            </a:r>
            <a:r>
              <a:rPr sz="1900" spc="-459" dirty="0">
                <a:latin typeface="Roboto"/>
                <a:cs typeface="Roboto"/>
              </a:rPr>
              <a:t> </a:t>
            </a:r>
            <a:r>
              <a:rPr sz="1900" spc="-55" dirty="0">
                <a:latin typeface="Roboto"/>
                <a:cs typeface="Roboto"/>
              </a:rPr>
              <a:t>driving</a:t>
            </a:r>
            <a:r>
              <a:rPr sz="1900" spc="-45" dirty="0">
                <a:latin typeface="Roboto"/>
                <a:cs typeface="Roboto"/>
              </a:rPr>
              <a:t> </a:t>
            </a:r>
            <a:r>
              <a:rPr sz="1900" spc="-35" dirty="0">
                <a:latin typeface="Roboto"/>
                <a:cs typeface="Roboto"/>
              </a:rPr>
              <a:t>website</a:t>
            </a:r>
            <a:r>
              <a:rPr sz="1900" spc="-80" dirty="0">
                <a:latin typeface="Roboto"/>
                <a:cs typeface="Roboto"/>
              </a:rPr>
              <a:t> </a:t>
            </a:r>
            <a:r>
              <a:rPr sz="1900" spc="-25" dirty="0">
                <a:latin typeface="Roboto"/>
                <a:cs typeface="Roboto"/>
              </a:rPr>
              <a:t>traffic,</a:t>
            </a:r>
            <a:r>
              <a:rPr sz="1900" spc="-50" dirty="0">
                <a:latin typeface="Roboto"/>
                <a:cs typeface="Roboto"/>
              </a:rPr>
              <a:t> </a:t>
            </a:r>
            <a:r>
              <a:rPr sz="1900" spc="-5" dirty="0">
                <a:latin typeface="Roboto"/>
                <a:cs typeface="Roboto"/>
              </a:rPr>
              <a:t>or</a:t>
            </a:r>
            <a:r>
              <a:rPr sz="1900" spc="-120" dirty="0">
                <a:latin typeface="Roboto"/>
                <a:cs typeface="Roboto"/>
              </a:rPr>
              <a:t> </a:t>
            </a:r>
            <a:r>
              <a:rPr sz="1900" spc="-50" dirty="0">
                <a:latin typeface="Roboto"/>
                <a:cs typeface="Roboto"/>
              </a:rPr>
              <a:t>generating</a:t>
            </a:r>
            <a:r>
              <a:rPr sz="1900" spc="-40" dirty="0">
                <a:latin typeface="Roboto"/>
                <a:cs typeface="Roboto"/>
              </a:rPr>
              <a:t> </a:t>
            </a:r>
            <a:r>
              <a:rPr sz="1900" spc="-25" dirty="0">
                <a:latin typeface="Roboto"/>
                <a:cs typeface="Roboto"/>
              </a:rPr>
              <a:t>leads</a:t>
            </a:r>
            <a:endParaRPr sz="1900" dirty="0">
              <a:latin typeface="Roboto"/>
              <a:cs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439DB9-979B-45CB-9E77-F80F0C97B037}"/>
              </a:ext>
            </a:extLst>
          </p:cNvPr>
          <p:cNvSpPr/>
          <p:nvPr/>
        </p:nvSpPr>
        <p:spPr>
          <a:xfrm>
            <a:off x="152400" y="228601"/>
            <a:ext cx="8991600" cy="369332"/>
          </a:xfrm>
          <a:prstGeom prst="rect">
            <a:avLst/>
          </a:prstGeom>
        </p:spPr>
        <p:txBody>
          <a:bodyPr wrap="square">
            <a:spAutoFit/>
          </a:bodyPr>
          <a:lstStyle/>
          <a:p>
            <a:r>
              <a:rPr lang="en-IN" spc="-15" dirty="0">
                <a:solidFill>
                  <a:srgbClr val="000000"/>
                </a:solidFill>
                <a:latin typeface="Microsoft Sans Serif"/>
              </a:rPr>
              <a:t>Brand</a:t>
            </a:r>
            <a:r>
              <a:rPr lang="en-IN" spc="21" dirty="0">
                <a:solidFill>
                  <a:srgbClr val="000000"/>
                </a:solidFill>
                <a:latin typeface="Microsoft Sans Serif"/>
              </a:rPr>
              <a:t> </a:t>
            </a:r>
            <a:r>
              <a:rPr lang="en-IN" spc="-15" dirty="0">
                <a:solidFill>
                  <a:srgbClr val="000000"/>
                </a:solidFill>
                <a:latin typeface="Microsoft Sans Serif"/>
              </a:rPr>
              <a:t>awareness </a:t>
            </a:r>
            <a:r>
              <a:rPr lang="en-IN" sz="1800" spc="-10" dirty="0">
                <a:latin typeface="Roboto"/>
                <a:cs typeface="Roboto"/>
              </a:rPr>
              <a:t>C</a:t>
            </a:r>
            <a:r>
              <a:rPr lang="en-IN" sz="1800" spc="-125" dirty="0">
                <a:latin typeface="Roboto"/>
                <a:cs typeface="Roboto"/>
              </a:rPr>
              <a:t>a</a:t>
            </a:r>
            <a:r>
              <a:rPr lang="en-IN" sz="1800" spc="-45" dirty="0">
                <a:latin typeface="Roboto"/>
                <a:cs typeface="Roboto"/>
              </a:rPr>
              <a:t>m</a:t>
            </a:r>
            <a:r>
              <a:rPr lang="en-IN" sz="1800" spc="25" dirty="0">
                <a:latin typeface="Roboto"/>
                <a:cs typeface="Roboto"/>
              </a:rPr>
              <a:t>p</a:t>
            </a:r>
            <a:r>
              <a:rPr lang="en-IN" sz="1800" spc="-125" dirty="0">
                <a:latin typeface="Roboto"/>
                <a:cs typeface="Roboto"/>
              </a:rPr>
              <a:t>a</a:t>
            </a:r>
            <a:r>
              <a:rPr lang="en-IN" sz="1800" spc="-10" dirty="0">
                <a:latin typeface="Roboto"/>
                <a:cs typeface="Roboto"/>
              </a:rPr>
              <a:t>i</a:t>
            </a:r>
            <a:r>
              <a:rPr lang="en-IN" sz="1800" spc="-80" dirty="0">
                <a:latin typeface="Roboto"/>
                <a:cs typeface="Roboto"/>
              </a:rPr>
              <a:t>g</a:t>
            </a:r>
            <a:r>
              <a:rPr lang="en-IN" sz="1800" spc="25" dirty="0">
                <a:latin typeface="Roboto"/>
                <a:cs typeface="Roboto"/>
              </a:rPr>
              <a:t>n</a:t>
            </a:r>
            <a:r>
              <a:rPr lang="en-IN" sz="1800" spc="-5" dirty="0">
                <a:latin typeface="Roboto"/>
                <a:cs typeface="Roboto"/>
              </a:rPr>
              <a:t>s</a:t>
            </a:r>
            <a:r>
              <a:rPr lang="en-IN" sz="1800" spc="-15" dirty="0">
                <a:solidFill>
                  <a:srgbClr val="000000"/>
                </a:solidFill>
                <a:latin typeface="Microsoft Sans Serif"/>
                <a:cs typeface="Roboto"/>
              </a:rPr>
              <a:t> </a:t>
            </a:r>
            <a:r>
              <a:rPr lang="en-IN" spc="-15" dirty="0">
                <a:solidFill>
                  <a:srgbClr val="000000"/>
                </a:solidFill>
                <a:latin typeface="Microsoft Sans Serif"/>
              </a:rPr>
              <a:t>:</a:t>
            </a:r>
            <a:endParaRPr lang="en-IN" dirty="0"/>
          </a:p>
        </p:txBody>
      </p:sp>
      <p:pic>
        <p:nvPicPr>
          <p:cNvPr id="6" name="Picture 5">
            <a:extLst>
              <a:ext uri="{FF2B5EF4-FFF2-40B4-BE49-F238E27FC236}">
                <a16:creationId xmlns:a16="http://schemas.microsoft.com/office/drawing/2014/main" id="{6E687EA9-6715-E2FC-7BA4-BC72A25F7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956095"/>
            <a:ext cx="5578086" cy="4945809"/>
          </a:xfrm>
          <a:prstGeom prst="rect">
            <a:avLst/>
          </a:prstGeom>
        </p:spPr>
      </p:pic>
      <p:sp>
        <p:nvSpPr>
          <p:cNvPr id="8" name="TextBox 7">
            <a:extLst>
              <a:ext uri="{FF2B5EF4-FFF2-40B4-BE49-F238E27FC236}">
                <a16:creationId xmlns:a16="http://schemas.microsoft.com/office/drawing/2014/main" id="{D9424A6E-E5EA-018E-B504-D808F5C4FE42}"/>
              </a:ext>
            </a:extLst>
          </p:cNvPr>
          <p:cNvSpPr txBox="1"/>
          <p:nvPr/>
        </p:nvSpPr>
        <p:spPr>
          <a:xfrm>
            <a:off x="304800" y="1447800"/>
            <a:ext cx="8686800" cy="646331"/>
          </a:xfrm>
          <a:prstGeom prst="rect">
            <a:avLst/>
          </a:prstGeom>
          <a:noFill/>
        </p:spPr>
        <p:txBody>
          <a:bodyPr wrap="square">
            <a:spAutoFit/>
          </a:bodyPr>
          <a:lstStyle/>
          <a:p>
            <a:r>
              <a:rPr lang="en-US" b="1" dirty="0"/>
              <a:t>Targeting- </a:t>
            </a:r>
            <a:r>
              <a:rPr lang="en-US" dirty="0"/>
              <a:t>Location: India, All Genders</a:t>
            </a:r>
          </a:p>
          <a:p>
            <a:r>
              <a:rPr lang="en-US" dirty="0"/>
              <a:t>Interests: Axis Bank, HDFC Bank, Yes Bank, IndusInd Bank</a:t>
            </a:r>
          </a:p>
        </p:txBody>
      </p:sp>
    </p:spTree>
    <p:extLst>
      <p:ext uri="{BB962C8B-B14F-4D97-AF65-F5344CB8AC3E}">
        <p14:creationId xmlns:p14="http://schemas.microsoft.com/office/powerpoint/2010/main" val="397290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1A4F00-3FBB-4BD6-8553-5E3B61E3DBD6}"/>
              </a:ext>
            </a:extLst>
          </p:cNvPr>
          <p:cNvSpPr/>
          <p:nvPr/>
        </p:nvSpPr>
        <p:spPr>
          <a:xfrm>
            <a:off x="228600" y="192291"/>
            <a:ext cx="6769725" cy="369332"/>
          </a:xfrm>
          <a:prstGeom prst="rect">
            <a:avLst/>
          </a:prstGeom>
        </p:spPr>
        <p:txBody>
          <a:bodyPr wrap="square">
            <a:spAutoFit/>
          </a:bodyPr>
          <a:lstStyle/>
          <a:p>
            <a:r>
              <a:rPr lang="en-IN" spc="-15" dirty="0">
                <a:solidFill>
                  <a:srgbClr val="000000"/>
                </a:solidFill>
                <a:latin typeface="Microsoft Sans Serif"/>
              </a:rPr>
              <a:t>Driving</a:t>
            </a:r>
            <a:r>
              <a:rPr lang="en-IN" spc="46" dirty="0">
                <a:solidFill>
                  <a:srgbClr val="000000"/>
                </a:solidFill>
                <a:latin typeface="Microsoft Sans Serif"/>
              </a:rPr>
              <a:t> </a:t>
            </a:r>
            <a:r>
              <a:rPr lang="en-IN" spc="-15" dirty="0">
                <a:solidFill>
                  <a:srgbClr val="000000"/>
                </a:solidFill>
                <a:latin typeface="Microsoft Sans Serif"/>
              </a:rPr>
              <a:t>website</a:t>
            </a:r>
            <a:r>
              <a:rPr lang="en-IN" spc="46" dirty="0">
                <a:solidFill>
                  <a:srgbClr val="000000"/>
                </a:solidFill>
                <a:latin typeface="Microsoft Sans Serif"/>
              </a:rPr>
              <a:t> </a:t>
            </a:r>
            <a:r>
              <a:rPr lang="en-IN" spc="-12" dirty="0">
                <a:solidFill>
                  <a:srgbClr val="000000"/>
                </a:solidFill>
                <a:latin typeface="Microsoft Sans Serif"/>
              </a:rPr>
              <a:t>traffic:</a:t>
            </a:r>
            <a:endParaRPr lang="en-IN" dirty="0"/>
          </a:p>
        </p:txBody>
      </p:sp>
      <p:pic>
        <p:nvPicPr>
          <p:cNvPr id="4" name="Picture 3">
            <a:extLst>
              <a:ext uri="{FF2B5EF4-FFF2-40B4-BE49-F238E27FC236}">
                <a16:creationId xmlns:a16="http://schemas.microsoft.com/office/drawing/2014/main" id="{3C82F9FC-7BBA-FC4A-FF2D-B267475A8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788" y="1066800"/>
            <a:ext cx="5334462" cy="5425910"/>
          </a:xfrm>
          <a:prstGeom prst="rect">
            <a:avLst/>
          </a:prstGeom>
        </p:spPr>
      </p:pic>
      <p:sp>
        <p:nvSpPr>
          <p:cNvPr id="6" name="TextBox 5">
            <a:extLst>
              <a:ext uri="{FF2B5EF4-FFF2-40B4-BE49-F238E27FC236}">
                <a16:creationId xmlns:a16="http://schemas.microsoft.com/office/drawing/2014/main" id="{70A072EF-65E7-B36D-2A81-BBD17A2991D1}"/>
              </a:ext>
            </a:extLst>
          </p:cNvPr>
          <p:cNvSpPr txBox="1"/>
          <p:nvPr/>
        </p:nvSpPr>
        <p:spPr>
          <a:xfrm>
            <a:off x="228600" y="1524000"/>
            <a:ext cx="6403132" cy="646331"/>
          </a:xfrm>
          <a:prstGeom prst="rect">
            <a:avLst/>
          </a:prstGeom>
          <a:noFill/>
        </p:spPr>
        <p:txBody>
          <a:bodyPr wrap="square">
            <a:spAutoFit/>
          </a:bodyPr>
          <a:lstStyle/>
          <a:p>
            <a:r>
              <a:rPr lang="en-US" b="1" dirty="0"/>
              <a:t>Targeting- </a:t>
            </a:r>
            <a:r>
              <a:rPr lang="en-US" dirty="0"/>
              <a:t>Location: India, All Genders</a:t>
            </a:r>
          </a:p>
          <a:p>
            <a:r>
              <a:rPr lang="en-US" dirty="0"/>
              <a:t>Interests: Axis Bank, HDFC Bank, Yes Bank, IndusInd Bank</a:t>
            </a:r>
          </a:p>
        </p:txBody>
      </p:sp>
    </p:spTree>
    <p:extLst>
      <p:ext uri="{BB962C8B-B14F-4D97-AF65-F5344CB8AC3E}">
        <p14:creationId xmlns:p14="http://schemas.microsoft.com/office/powerpoint/2010/main" val="269157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26E5F4-5FA3-4DA5-9342-EE80C2069D09}"/>
              </a:ext>
            </a:extLst>
          </p:cNvPr>
          <p:cNvSpPr/>
          <p:nvPr/>
        </p:nvSpPr>
        <p:spPr>
          <a:xfrm>
            <a:off x="76200" y="228600"/>
            <a:ext cx="6734579" cy="369332"/>
          </a:xfrm>
          <a:prstGeom prst="rect">
            <a:avLst/>
          </a:prstGeom>
        </p:spPr>
        <p:txBody>
          <a:bodyPr wrap="square">
            <a:spAutoFit/>
          </a:bodyPr>
          <a:lstStyle/>
          <a:p>
            <a:r>
              <a:rPr lang="en-IN" spc="-15" dirty="0">
                <a:solidFill>
                  <a:srgbClr val="000000"/>
                </a:solidFill>
                <a:latin typeface="Microsoft Sans Serif"/>
              </a:rPr>
              <a:t>Generating Leads :</a:t>
            </a:r>
            <a:endParaRPr lang="en-IN" dirty="0"/>
          </a:p>
        </p:txBody>
      </p:sp>
      <p:pic>
        <p:nvPicPr>
          <p:cNvPr id="6" name="Picture 5">
            <a:extLst>
              <a:ext uri="{FF2B5EF4-FFF2-40B4-BE49-F238E27FC236}">
                <a16:creationId xmlns:a16="http://schemas.microsoft.com/office/drawing/2014/main" id="{4100CC02-49AC-646F-B214-0B8F06C3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279918"/>
            <a:ext cx="4724400" cy="5646909"/>
          </a:xfrm>
          <a:prstGeom prst="rect">
            <a:avLst/>
          </a:prstGeom>
        </p:spPr>
      </p:pic>
      <p:sp>
        <p:nvSpPr>
          <p:cNvPr id="8" name="TextBox 7">
            <a:extLst>
              <a:ext uri="{FF2B5EF4-FFF2-40B4-BE49-F238E27FC236}">
                <a16:creationId xmlns:a16="http://schemas.microsoft.com/office/drawing/2014/main" id="{57BFC45F-C08A-0E6A-E5D3-BBB1EC50811E}"/>
              </a:ext>
            </a:extLst>
          </p:cNvPr>
          <p:cNvSpPr txBox="1"/>
          <p:nvPr/>
        </p:nvSpPr>
        <p:spPr>
          <a:xfrm>
            <a:off x="286139" y="1030069"/>
            <a:ext cx="7850932" cy="646331"/>
          </a:xfrm>
          <a:prstGeom prst="rect">
            <a:avLst/>
          </a:prstGeom>
          <a:noFill/>
        </p:spPr>
        <p:txBody>
          <a:bodyPr wrap="square">
            <a:spAutoFit/>
          </a:bodyPr>
          <a:lstStyle/>
          <a:p>
            <a:r>
              <a:rPr lang="en-US" b="1" dirty="0"/>
              <a:t>Targeting- </a:t>
            </a:r>
            <a:r>
              <a:rPr lang="en-US" dirty="0"/>
              <a:t>Location: India, All Genders</a:t>
            </a:r>
          </a:p>
          <a:p>
            <a:r>
              <a:rPr lang="en-US" dirty="0"/>
              <a:t>Interests: Axis Bank, HDFC Bank, Yes Bank, IndusInd Bank</a:t>
            </a:r>
          </a:p>
        </p:txBody>
      </p:sp>
    </p:spTree>
    <p:extLst>
      <p:ext uri="{BB962C8B-B14F-4D97-AF65-F5344CB8AC3E}">
        <p14:creationId xmlns:p14="http://schemas.microsoft.com/office/powerpoint/2010/main" val="344775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927100" y="2781300"/>
            <a:ext cx="10194925" cy="1711960"/>
          </a:xfrm>
          <a:prstGeom prst="rect">
            <a:avLst/>
          </a:prstGeom>
        </p:spPr>
        <p:txBody>
          <a:bodyPr vert="horz" wrap="square" lIns="0" tIns="12700" rIns="0" bIns="0" rtlCol="0">
            <a:spAutoFit/>
          </a:bodyPr>
          <a:lstStyle/>
          <a:p>
            <a:pPr marL="431800">
              <a:lnSpc>
                <a:spcPts val="2240"/>
              </a:lnSpc>
              <a:spcBef>
                <a:spcPts val="100"/>
              </a:spcBef>
            </a:pPr>
            <a:r>
              <a:rPr sz="1900" b="1" spc="-40" dirty="0">
                <a:latin typeface="Roboto"/>
                <a:cs typeface="Roboto"/>
              </a:rPr>
              <a:t>For</a:t>
            </a:r>
            <a:r>
              <a:rPr sz="1900" b="1" spc="-75" dirty="0">
                <a:latin typeface="Roboto"/>
                <a:cs typeface="Roboto"/>
              </a:rPr>
              <a:t> </a:t>
            </a:r>
            <a:r>
              <a:rPr sz="1900" b="1" spc="-15" dirty="0">
                <a:latin typeface="Roboto"/>
                <a:cs typeface="Roboto"/>
              </a:rPr>
              <a:t>every</a:t>
            </a:r>
            <a:r>
              <a:rPr sz="1900" b="1" spc="-35" dirty="0">
                <a:latin typeface="Roboto"/>
                <a:cs typeface="Roboto"/>
              </a:rPr>
              <a:t> </a:t>
            </a:r>
            <a:r>
              <a:rPr sz="1900" b="1" spc="-45" dirty="0">
                <a:latin typeface="Roboto"/>
                <a:cs typeface="Roboto"/>
              </a:rPr>
              <a:t>campaign </a:t>
            </a:r>
            <a:r>
              <a:rPr sz="1900" b="1" spc="-30" dirty="0">
                <a:latin typeface="Roboto"/>
                <a:cs typeface="Roboto"/>
              </a:rPr>
              <a:t>clearly </a:t>
            </a:r>
            <a:r>
              <a:rPr sz="1900" b="1" spc="-20" dirty="0">
                <a:latin typeface="Roboto"/>
                <a:cs typeface="Roboto"/>
              </a:rPr>
              <a:t>define:</a:t>
            </a:r>
            <a:endParaRPr sz="1900">
              <a:latin typeface="Roboto"/>
              <a:cs typeface="Roboto"/>
            </a:endParaRPr>
          </a:p>
          <a:p>
            <a:pPr marL="431800" indent="-419100">
              <a:lnSpc>
                <a:spcPts val="2200"/>
              </a:lnSpc>
              <a:buFont typeface="Lucida Sans Unicode"/>
              <a:buChar char="●"/>
              <a:tabLst>
                <a:tab pos="431165" algn="l"/>
                <a:tab pos="431800" algn="l"/>
              </a:tabLst>
            </a:pPr>
            <a:r>
              <a:rPr sz="1900" b="1" spc="-25" dirty="0">
                <a:latin typeface="Roboto"/>
                <a:cs typeface="Roboto"/>
              </a:rPr>
              <a:t>Advertising</a:t>
            </a:r>
            <a:r>
              <a:rPr sz="1900" b="1" spc="-155" dirty="0">
                <a:latin typeface="Roboto"/>
                <a:cs typeface="Roboto"/>
              </a:rPr>
              <a:t> </a:t>
            </a:r>
            <a:r>
              <a:rPr sz="1900" b="1" spc="-30" dirty="0">
                <a:latin typeface="Roboto"/>
                <a:cs typeface="Roboto"/>
              </a:rPr>
              <a:t>Goals:</a:t>
            </a:r>
            <a:r>
              <a:rPr sz="1900" b="1" spc="-5" dirty="0">
                <a:latin typeface="Roboto"/>
                <a:cs typeface="Roboto"/>
              </a:rPr>
              <a:t> </a:t>
            </a:r>
            <a:r>
              <a:rPr sz="1900" spc="-55" dirty="0">
                <a:latin typeface="Roboto"/>
                <a:cs typeface="Roboto"/>
              </a:rPr>
              <a:t>increasing</a:t>
            </a:r>
            <a:r>
              <a:rPr sz="1900" spc="-30" dirty="0">
                <a:latin typeface="Roboto"/>
                <a:cs typeface="Roboto"/>
              </a:rPr>
              <a:t> </a:t>
            </a:r>
            <a:r>
              <a:rPr sz="1900" spc="-40" dirty="0">
                <a:latin typeface="Roboto"/>
                <a:cs typeface="Roboto"/>
              </a:rPr>
              <a:t>brand</a:t>
            </a:r>
            <a:r>
              <a:rPr sz="1900" spc="-35" dirty="0">
                <a:latin typeface="Roboto"/>
                <a:cs typeface="Roboto"/>
              </a:rPr>
              <a:t> </a:t>
            </a:r>
            <a:r>
              <a:rPr sz="1900" spc="-50" dirty="0">
                <a:latin typeface="Roboto"/>
                <a:cs typeface="Roboto"/>
              </a:rPr>
              <a:t>awareness,</a:t>
            </a:r>
            <a:r>
              <a:rPr sz="1900" spc="-45" dirty="0">
                <a:latin typeface="Roboto"/>
                <a:cs typeface="Roboto"/>
              </a:rPr>
              <a:t> </a:t>
            </a:r>
            <a:r>
              <a:rPr sz="1900" spc="-55" dirty="0">
                <a:latin typeface="Roboto"/>
                <a:cs typeface="Roboto"/>
              </a:rPr>
              <a:t>driving</a:t>
            </a:r>
            <a:r>
              <a:rPr sz="1900" spc="-30" dirty="0">
                <a:latin typeface="Roboto"/>
                <a:cs typeface="Roboto"/>
              </a:rPr>
              <a:t> </a:t>
            </a:r>
            <a:r>
              <a:rPr sz="1900" spc="-35" dirty="0">
                <a:latin typeface="Roboto"/>
                <a:cs typeface="Roboto"/>
              </a:rPr>
              <a:t>website</a:t>
            </a:r>
            <a:r>
              <a:rPr sz="1900" spc="-75" dirty="0">
                <a:latin typeface="Roboto"/>
                <a:cs typeface="Roboto"/>
              </a:rPr>
              <a:t> </a:t>
            </a:r>
            <a:r>
              <a:rPr sz="1900" spc="-25" dirty="0">
                <a:latin typeface="Roboto"/>
                <a:cs typeface="Roboto"/>
              </a:rPr>
              <a:t>traffic,</a:t>
            </a:r>
            <a:r>
              <a:rPr sz="1900" spc="-40" dirty="0">
                <a:latin typeface="Roboto"/>
                <a:cs typeface="Roboto"/>
              </a:rPr>
              <a:t> </a:t>
            </a:r>
            <a:r>
              <a:rPr sz="1900" spc="-55" dirty="0">
                <a:latin typeface="Roboto"/>
                <a:cs typeface="Roboto"/>
              </a:rPr>
              <a:t>or</a:t>
            </a:r>
            <a:r>
              <a:rPr sz="1900" spc="-15" dirty="0">
                <a:latin typeface="Roboto"/>
                <a:cs typeface="Roboto"/>
              </a:rPr>
              <a:t> </a:t>
            </a:r>
            <a:r>
              <a:rPr sz="1900" spc="-50" dirty="0">
                <a:latin typeface="Roboto"/>
                <a:cs typeface="Roboto"/>
              </a:rPr>
              <a:t>generating</a:t>
            </a:r>
            <a:r>
              <a:rPr sz="1900" spc="-30" dirty="0">
                <a:latin typeface="Roboto"/>
                <a:cs typeface="Roboto"/>
              </a:rPr>
              <a:t> </a:t>
            </a:r>
            <a:r>
              <a:rPr sz="1900" spc="-40" dirty="0">
                <a:latin typeface="Roboto"/>
                <a:cs typeface="Roboto"/>
              </a:rPr>
              <a:t>leads.</a:t>
            </a:r>
            <a:endParaRPr sz="190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15" dirty="0">
                <a:latin typeface="Roboto"/>
                <a:cs typeface="Roboto"/>
              </a:rPr>
              <a:t>Audience</a:t>
            </a:r>
            <a:r>
              <a:rPr sz="1900" b="1" spc="-100" dirty="0">
                <a:latin typeface="Roboto"/>
                <a:cs typeface="Roboto"/>
              </a:rPr>
              <a:t> </a:t>
            </a:r>
            <a:r>
              <a:rPr sz="1900" b="1" spc="-30" dirty="0">
                <a:latin typeface="Roboto"/>
                <a:cs typeface="Roboto"/>
              </a:rPr>
              <a:t>Targeting:</a:t>
            </a:r>
            <a:r>
              <a:rPr sz="1900" b="1" dirty="0">
                <a:latin typeface="Roboto"/>
                <a:cs typeface="Roboto"/>
              </a:rPr>
              <a:t> </a:t>
            </a:r>
            <a:r>
              <a:rPr sz="1900" spc="-45" dirty="0">
                <a:latin typeface="Roboto"/>
                <a:cs typeface="Roboto"/>
              </a:rPr>
              <a:t>Define</a:t>
            </a:r>
            <a:r>
              <a:rPr sz="1900" spc="30"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target</a:t>
            </a:r>
            <a:r>
              <a:rPr sz="1900" spc="-85" dirty="0">
                <a:latin typeface="Roboto"/>
                <a:cs typeface="Roboto"/>
              </a:rPr>
              <a:t> </a:t>
            </a:r>
            <a:r>
              <a:rPr sz="1900" spc="-35" dirty="0">
                <a:latin typeface="Roboto"/>
                <a:cs typeface="Roboto"/>
              </a:rPr>
              <a:t>audience</a:t>
            </a:r>
            <a:r>
              <a:rPr sz="1900" spc="-75" dirty="0">
                <a:latin typeface="Roboto"/>
                <a:cs typeface="Roboto"/>
              </a:rPr>
              <a:t> </a:t>
            </a:r>
            <a:r>
              <a:rPr sz="1900" spc="-15" dirty="0">
                <a:latin typeface="Roboto"/>
                <a:cs typeface="Roboto"/>
              </a:rPr>
              <a:t>for</a:t>
            </a:r>
            <a:r>
              <a:rPr sz="1900" spc="-110" dirty="0">
                <a:latin typeface="Roboto"/>
                <a:cs typeface="Roboto"/>
              </a:rPr>
              <a:t> </a:t>
            </a:r>
            <a:r>
              <a:rPr sz="1900" spc="-5" dirty="0">
                <a:latin typeface="Roboto"/>
                <a:cs typeface="Roboto"/>
              </a:rPr>
              <a:t>the</a:t>
            </a:r>
            <a:r>
              <a:rPr sz="1900" spc="-70" dirty="0">
                <a:latin typeface="Roboto"/>
                <a:cs typeface="Roboto"/>
              </a:rPr>
              <a:t> </a:t>
            </a:r>
            <a:r>
              <a:rPr sz="1900" spc="-30" dirty="0">
                <a:latin typeface="Roboto"/>
                <a:cs typeface="Roboto"/>
              </a:rPr>
              <a:t>ad</a:t>
            </a:r>
            <a:r>
              <a:rPr sz="1900" spc="-35" dirty="0">
                <a:latin typeface="Roboto"/>
                <a:cs typeface="Roboto"/>
              </a:rPr>
              <a:t> </a:t>
            </a:r>
            <a:r>
              <a:rPr sz="1900" spc="-45" dirty="0">
                <a:latin typeface="Roboto"/>
                <a:cs typeface="Roboto"/>
              </a:rPr>
              <a:t>campaigns</a:t>
            </a:r>
            <a:r>
              <a:rPr sz="1900" spc="-50" dirty="0">
                <a:latin typeface="Roboto"/>
                <a:cs typeface="Roboto"/>
              </a:rPr>
              <a:t> based</a:t>
            </a:r>
            <a:r>
              <a:rPr sz="1900" spc="-35" dirty="0">
                <a:latin typeface="Roboto"/>
                <a:cs typeface="Roboto"/>
              </a:rPr>
              <a:t> </a:t>
            </a:r>
            <a:r>
              <a:rPr sz="1900" spc="-10" dirty="0">
                <a:latin typeface="Roboto"/>
                <a:cs typeface="Roboto"/>
              </a:rPr>
              <a:t>on</a:t>
            </a:r>
            <a:r>
              <a:rPr sz="1900" spc="-114" dirty="0">
                <a:latin typeface="Roboto"/>
                <a:cs typeface="Roboto"/>
              </a:rPr>
              <a:t> </a:t>
            </a:r>
            <a:r>
              <a:rPr sz="1900" spc="-40" dirty="0">
                <a:latin typeface="Roboto"/>
                <a:cs typeface="Roboto"/>
              </a:rPr>
              <a:t>demographics, </a:t>
            </a:r>
            <a:r>
              <a:rPr sz="1900" spc="-459" dirty="0">
                <a:latin typeface="Roboto"/>
                <a:cs typeface="Roboto"/>
              </a:rPr>
              <a:t> </a:t>
            </a:r>
            <a:r>
              <a:rPr sz="1900" spc="-45" dirty="0">
                <a:latin typeface="Roboto"/>
                <a:cs typeface="Roboto"/>
              </a:rPr>
              <a:t>interests,</a:t>
            </a:r>
            <a:r>
              <a:rPr sz="1900" spc="-155" dirty="0">
                <a:latin typeface="Roboto"/>
                <a:cs typeface="Roboto"/>
              </a:rPr>
              <a:t> </a:t>
            </a:r>
            <a:r>
              <a:rPr sz="1900" spc="-15" dirty="0">
                <a:latin typeface="Roboto"/>
                <a:cs typeface="Roboto"/>
              </a:rPr>
              <a:t>and</a:t>
            </a:r>
            <a:r>
              <a:rPr sz="1900" spc="-145" dirty="0">
                <a:latin typeface="Roboto"/>
                <a:cs typeface="Roboto"/>
              </a:rPr>
              <a:t> </a:t>
            </a:r>
            <a:r>
              <a:rPr sz="1900" spc="-35" dirty="0">
                <a:latin typeface="Roboto"/>
                <a:cs typeface="Roboto"/>
              </a:rPr>
              <a:t>behavior.</a:t>
            </a:r>
            <a:endParaRPr sz="1900">
              <a:latin typeface="Roboto"/>
              <a:cs typeface="Roboto"/>
            </a:endParaRPr>
          </a:p>
          <a:p>
            <a:pPr marL="431800" marR="1065530" indent="-419100">
              <a:lnSpc>
                <a:spcPts val="2200"/>
              </a:lnSpc>
              <a:buFont typeface="Lucida Sans Unicode"/>
              <a:buChar char="●"/>
              <a:tabLst>
                <a:tab pos="431165" algn="l"/>
                <a:tab pos="431800" algn="l"/>
              </a:tabLst>
            </a:pPr>
            <a:r>
              <a:rPr sz="1900" b="1" spc="-10" dirty="0">
                <a:latin typeface="Roboto"/>
                <a:cs typeface="Roboto"/>
              </a:rPr>
              <a:t>Ad</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25" dirty="0">
                <a:latin typeface="Roboto"/>
                <a:cs typeface="Roboto"/>
              </a:rPr>
              <a:t>Create</a:t>
            </a:r>
            <a:r>
              <a:rPr sz="1900" spc="-75" dirty="0">
                <a:latin typeface="Roboto"/>
                <a:cs typeface="Roboto"/>
              </a:rPr>
              <a:t> </a:t>
            </a:r>
            <a:r>
              <a:rPr sz="1900" spc="-50" dirty="0">
                <a:latin typeface="Roboto"/>
                <a:cs typeface="Roboto"/>
              </a:rPr>
              <a:t>visually</a:t>
            </a:r>
            <a:r>
              <a:rPr sz="1900" spc="-70" dirty="0">
                <a:latin typeface="Roboto"/>
                <a:cs typeface="Roboto"/>
              </a:rPr>
              <a:t> </a:t>
            </a:r>
            <a:r>
              <a:rPr sz="1900" spc="-35" dirty="0">
                <a:latin typeface="Roboto"/>
                <a:cs typeface="Roboto"/>
              </a:rPr>
              <a:t>appealing </a:t>
            </a:r>
            <a:r>
              <a:rPr sz="1900" spc="-30" dirty="0">
                <a:latin typeface="Roboto"/>
                <a:cs typeface="Roboto"/>
              </a:rPr>
              <a:t>ad</a:t>
            </a:r>
            <a:r>
              <a:rPr sz="1900" spc="-40" dirty="0">
                <a:latin typeface="Roboto"/>
                <a:cs typeface="Roboto"/>
              </a:rPr>
              <a:t> creatives,</a:t>
            </a:r>
            <a:r>
              <a:rPr sz="1900" spc="-150" dirty="0">
                <a:latin typeface="Roboto"/>
                <a:cs typeface="Roboto"/>
              </a:rPr>
              <a:t> </a:t>
            </a:r>
            <a:r>
              <a:rPr sz="1900" spc="-40" dirty="0">
                <a:latin typeface="Roboto"/>
                <a:cs typeface="Roboto"/>
              </a:rPr>
              <a:t>compelling</a:t>
            </a:r>
            <a:r>
              <a:rPr sz="1900" spc="-35" dirty="0">
                <a:latin typeface="Roboto"/>
                <a:cs typeface="Roboto"/>
              </a:rPr>
              <a:t> </a:t>
            </a:r>
            <a:r>
              <a:rPr sz="1900" spc="-30" dirty="0">
                <a:latin typeface="Roboto"/>
                <a:cs typeface="Roboto"/>
              </a:rPr>
              <a:t>ad</a:t>
            </a:r>
            <a:r>
              <a:rPr sz="1900" spc="-40" dirty="0">
                <a:latin typeface="Roboto"/>
                <a:cs typeface="Roboto"/>
              </a:rPr>
              <a:t> </a:t>
            </a:r>
            <a:r>
              <a:rPr sz="1900" spc="-30" dirty="0">
                <a:latin typeface="Roboto"/>
                <a:cs typeface="Roboto"/>
              </a:rPr>
              <a:t>copy</a:t>
            </a:r>
            <a:r>
              <a:rPr sz="1900" spc="-70" dirty="0">
                <a:latin typeface="Roboto"/>
                <a:cs typeface="Roboto"/>
              </a:rPr>
              <a:t> </a:t>
            </a:r>
            <a:r>
              <a:rPr sz="1900" spc="-45" dirty="0">
                <a:latin typeface="Roboto"/>
                <a:cs typeface="Roboto"/>
              </a:rPr>
              <a:t>and</a:t>
            </a:r>
            <a:r>
              <a:rPr sz="1900" spc="-40" dirty="0">
                <a:latin typeface="Roboto"/>
                <a:cs typeface="Roboto"/>
              </a:rPr>
              <a:t> </a:t>
            </a:r>
            <a:r>
              <a:rPr sz="1900" spc="-45" dirty="0">
                <a:latin typeface="Roboto"/>
                <a:cs typeface="Roboto"/>
              </a:rPr>
              <a:t>relevant </a:t>
            </a:r>
            <a:r>
              <a:rPr sz="1900" spc="-459" dirty="0">
                <a:latin typeface="Roboto"/>
                <a:cs typeface="Roboto"/>
              </a:rPr>
              <a:t> </a:t>
            </a:r>
            <a:r>
              <a:rPr sz="1900" spc="-80" dirty="0">
                <a:latin typeface="Roboto"/>
                <a:cs typeface="Roboto"/>
              </a:rPr>
              <a:t>call-to-action.</a:t>
            </a:r>
            <a:endParaRPr sz="1900">
              <a:latin typeface="Roboto"/>
              <a:cs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52400"/>
            <a:ext cx="10400030" cy="91307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a:p>
        </p:txBody>
      </p:sp>
      <p:sp>
        <p:nvSpPr>
          <p:cNvPr id="3" name="object 3"/>
          <p:cNvSpPr txBox="1"/>
          <p:nvPr/>
        </p:nvSpPr>
        <p:spPr>
          <a:xfrm>
            <a:off x="533400" y="1447800"/>
            <a:ext cx="8305800" cy="902811"/>
          </a:xfrm>
          <a:prstGeom prst="rect">
            <a:avLst/>
          </a:prstGeom>
        </p:spPr>
        <p:txBody>
          <a:bodyPr vert="horz" wrap="square" lIns="0" tIns="12700" rIns="0" bIns="0" rtlCol="0">
            <a:spAutoFit/>
          </a:bodyPr>
          <a:lstStyle/>
          <a:p>
            <a:pPr marL="431800" indent="-419100">
              <a:lnSpc>
                <a:spcPct val="100000"/>
              </a:lnSpc>
              <a:spcBef>
                <a:spcPts val="100"/>
              </a:spcBef>
              <a:buFont typeface="Lucida Sans Unicode"/>
              <a:buChar char="●"/>
              <a:tabLst>
                <a:tab pos="431165" algn="l"/>
                <a:tab pos="431800" algn="l"/>
              </a:tabLst>
            </a:pPr>
            <a:r>
              <a:rPr sz="1900" b="1" spc="-35" dirty="0">
                <a:latin typeface="Roboto"/>
                <a:cs typeface="Roboto"/>
              </a:rPr>
              <a:t>Analyze</a:t>
            </a:r>
            <a:r>
              <a:rPr sz="1900" b="1" spc="-25" dirty="0">
                <a:latin typeface="Roboto"/>
                <a:cs typeface="Roboto"/>
              </a:rPr>
              <a:t> </a:t>
            </a:r>
            <a:r>
              <a:rPr sz="1900" b="1" spc="-40">
                <a:latin typeface="Roboto"/>
                <a:cs typeface="Roboto"/>
              </a:rPr>
              <a:t>Brand</a:t>
            </a:r>
            <a:r>
              <a:rPr sz="1900" b="1" spc="-55">
                <a:latin typeface="Roboto"/>
                <a:cs typeface="Roboto"/>
              </a:rPr>
              <a:t> </a:t>
            </a:r>
            <a:r>
              <a:rPr sz="1900" b="1" spc="-40">
                <a:latin typeface="Roboto"/>
                <a:cs typeface="Roboto"/>
              </a:rPr>
              <a:t>Messaging:</a:t>
            </a:r>
            <a:r>
              <a:rPr lang="en-US" sz="1900" b="1" spc="-40" dirty="0">
                <a:latin typeface="Roboto"/>
                <a:cs typeface="Roboto"/>
              </a:rPr>
              <a:t> </a:t>
            </a:r>
            <a:r>
              <a:rPr lang="en-US" sz="1900" spc="-40" dirty="0">
                <a:latin typeface="Roboto"/>
                <a:cs typeface="Roboto"/>
              </a:rPr>
              <a:t>Informative FAQ sessions, User generated content, Creativity</a:t>
            </a:r>
          </a:p>
          <a:p>
            <a:pPr marL="431800" indent="-419100">
              <a:lnSpc>
                <a:spcPct val="100000"/>
              </a:lnSpc>
              <a:spcBef>
                <a:spcPts val="100"/>
              </a:spcBef>
              <a:tabLst>
                <a:tab pos="431165" algn="l"/>
                <a:tab pos="431800" algn="l"/>
              </a:tabLst>
            </a:pPr>
            <a:endParaRPr sz="1900">
              <a:latin typeface="Roboto"/>
              <a:cs typeface="Roboto"/>
            </a:endParaRPr>
          </a:p>
        </p:txBody>
      </p:sp>
      <p:sp>
        <p:nvSpPr>
          <p:cNvPr id="4" name="object 4"/>
          <p:cNvSpPr txBox="1"/>
          <p:nvPr/>
        </p:nvSpPr>
        <p:spPr>
          <a:xfrm>
            <a:off x="533400" y="5638800"/>
            <a:ext cx="10439400" cy="915635"/>
          </a:xfrm>
          <a:prstGeom prst="rect">
            <a:avLst/>
          </a:prstGeom>
        </p:spPr>
        <p:txBody>
          <a:bodyPr vert="horz" wrap="square" lIns="0" tIns="12700" rIns="0" bIns="0" rtlCol="0">
            <a:spAutoFit/>
          </a:bodyPr>
          <a:lstStyle/>
          <a:p>
            <a:pPr marL="431800" indent="-419100">
              <a:lnSpc>
                <a:spcPct val="100000"/>
              </a:lnSpc>
              <a:spcBef>
                <a:spcPts val="100"/>
              </a:spcBef>
              <a:buFont typeface="Lucida Sans Unicode"/>
              <a:buChar char="●"/>
              <a:tabLst>
                <a:tab pos="431165" algn="l"/>
                <a:tab pos="431800" algn="l"/>
              </a:tabLst>
            </a:pPr>
            <a:r>
              <a:rPr sz="1900" b="1" spc="-60">
                <a:latin typeface="Roboto"/>
                <a:cs typeface="Roboto"/>
              </a:rPr>
              <a:t>E</a:t>
            </a:r>
            <a:r>
              <a:rPr sz="1900" b="1" spc="25">
                <a:latin typeface="Roboto"/>
                <a:cs typeface="Roboto"/>
              </a:rPr>
              <a:t>x</a:t>
            </a:r>
            <a:r>
              <a:rPr sz="1900" b="1" spc="-125">
                <a:latin typeface="Roboto"/>
                <a:cs typeface="Roboto"/>
              </a:rPr>
              <a:t>a</a:t>
            </a:r>
            <a:r>
              <a:rPr sz="1900" b="1" spc="-45">
                <a:latin typeface="Roboto"/>
                <a:cs typeface="Roboto"/>
              </a:rPr>
              <a:t>m</a:t>
            </a:r>
            <a:r>
              <a:rPr sz="1900" b="1" spc="-10">
                <a:latin typeface="Roboto"/>
                <a:cs typeface="Roboto"/>
              </a:rPr>
              <a:t>i</a:t>
            </a:r>
            <a:r>
              <a:rPr sz="1900" b="1" spc="-75">
                <a:latin typeface="Roboto"/>
                <a:cs typeface="Roboto"/>
              </a:rPr>
              <a:t>n</a:t>
            </a:r>
            <a:r>
              <a:rPr sz="1900" b="1" spc="30">
                <a:latin typeface="Roboto"/>
                <a:cs typeface="Roboto"/>
              </a:rPr>
              <a:t>e</a:t>
            </a:r>
            <a:r>
              <a:rPr sz="1900" b="1" spc="-5">
                <a:latin typeface="Roboto"/>
                <a:cs typeface="Roboto"/>
              </a:rPr>
              <a:t> </a:t>
            </a:r>
            <a:r>
              <a:rPr sz="1900" b="1" spc="-65">
                <a:latin typeface="Roboto"/>
                <a:cs typeface="Roboto"/>
              </a:rPr>
              <a:t>t</a:t>
            </a:r>
            <a:r>
              <a:rPr sz="1900" b="1" spc="-75">
                <a:latin typeface="Roboto"/>
                <a:cs typeface="Roboto"/>
              </a:rPr>
              <a:t>h</a:t>
            </a:r>
            <a:r>
              <a:rPr sz="1900" b="1" spc="30">
                <a:latin typeface="Roboto"/>
                <a:cs typeface="Roboto"/>
              </a:rPr>
              <a:t>e</a:t>
            </a:r>
            <a:r>
              <a:rPr sz="1900" b="1" spc="-105">
                <a:latin typeface="Roboto"/>
                <a:cs typeface="Roboto"/>
              </a:rPr>
              <a:t> </a:t>
            </a:r>
            <a:r>
              <a:rPr sz="1900" b="1" spc="25">
                <a:latin typeface="Roboto"/>
                <a:cs typeface="Roboto"/>
              </a:rPr>
              <a:t>b</a:t>
            </a:r>
            <a:r>
              <a:rPr sz="1900" b="1" spc="-70">
                <a:latin typeface="Roboto"/>
                <a:cs typeface="Roboto"/>
              </a:rPr>
              <a:t>r</a:t>
            </a:r>
            <a:r>
              <a:rPr sz="1900" b="1" spc="-25">
                <a:latin typeface="Roboto"/>
                <a:cs typeface="Roboto"/>
              </a:rPr>
              <a:t>a</a:t>
            </a:r>
            <a:r>
              <a:rPr sz="1900" b="1" spc="-75">
                <a:latin typeface="Roboto"/>
                <a:cs typeface="Roboto"/>
              </a:rPr>
              <a:t>n</a:t>
            </a:r>
            <a:r>
              <a:rPr sz="1900" b="1" spc="20">
                <a:latin typeface="Roboto"/>
                <a:cs typeface="Roboto"/>
              </a:rPr>
              <a:t>d</a:t>
            </a:r>
            <a:r>
              <a:rPr sz="1900" b="1" spc="-114">
                <a:latin typeface="Roboto"/>
                <a:cs typeface="Roboto"/>
              </a:rPr>
              <a:t>'</a:t>
            </a:r>
            <a:r>
              <a:rPr sz="1900" b="1" spc="-5">
                <a:latin typeface="Roboto"/>
                <a:cs typeface="Roboto"/>
              </a:rPr>
              <a:t>s</a:t>
            </a:r>
            <a:r>
              <a:rPr sz="1900" b="1" spc="-155">
                <a:latin typeface="Roboto"/>
                <a:cs typeface="Roboto"/>
              </a:rPr>
              <a:t> </a:t>
            </a:r>
            <a:r>
              <a:rPr sz="1900" b="1" spc="-65">
                <a:latin typeface="Roboto"/>
                <a:cs typeface="Roboto"/>
              </a:rPr>
              <a:t>t</a:t>
            </a:r>
            <a:r>
              <a:rPr sz="1900" b="1" spc="-25">
                <a:latin typeface="Roboto"/>
                <a:cs typeface="Roboto"/>
              </a:rPr>
              <a:t>a</a:t>
            </a:r>
            <a:r>
              <a:rPr sz="1900" b="1" spc="-80">
                <a:latin typeface="Roboto"/>
                <a:cs typeface="Roboto"/>
              </a:rPr>
              <a:t>g</a:t>
            </a:r>
            <a:r>
              <a:rPr sz="1900" b="1" spc="-10">
                <a:latin typeface="Roboto"/>
                <a:cs typeface="Roboto"/>
              </a:rPr>
              <a:t>li</a:t>
            </a:r>
            <a:r>
              <a:rPr sz="1900" b="1" spc="-75">
                <a:latin typeface="Roboto"/>
                <a:cs typeface="Roboto"/>
              </a:rPr>
              <a:t>n</a:t>
            </a:r>
            <a:r>
              <a:rPr sz="1900" b="1">
                <a:latin typeface="Roboto"/>
                <a:cs typeface="Roboto"/>
              </a:rPr>
              <a:t>e</a:t>
            </a:r>
            <a:r>
              <a:rPr sz="1900" b="1" spc="-5">
                <a:latin typeface="Roboto"/>
                <a:cs typeface="Roboto"/>
              </a:rPr>
              <a:t>:</a:t>
            </a:r>
            <a:endParaRPr lang="en-US" sz="1900" b="1" spc="-5" dirty="0">
              <a:latin typeface="Roboto"/>
              <a:cs typeface="Roboto"/>
            </a:endParaRPr>
          </a:p>
          <a:p>
            <a:pPr marL="431800" indent="-419100">
              <a:lnSpc>
                <a:spcPct val="100000"/>
              </a:lnSpc>
              <a:spcBef>
                <a:spcPts val="100"/>
              </a:spcBef>
              <a:tabLst>
                <a:tab pos="431165" algn="l"/>
                <a:tab pos="431800" algn="l"/>
              </a:tabLst>
            </a:pPr>
            <a:r>
              <a:rPr lang="en-US" sz="1900" b="1" spc="-5" dirty="0">
                <a:latin typeface="Roboto"/>
                <a:cs typeface="Roboto"/>
              </a:rPr>
              <a:t>    </a:t>
            </a:r>
            <a:r>
              <a:rPr lang="en-US" sz="1900" spc="-5" dirty="0">
                <a:latin typeface="Roboto"/>
                <a:cs typeface="Roboto"/>
              </a:rPr>
              <a:t>'Life </a:t>
            </a:r>
            <a:r>
              <a:rPr lang="en-US" sz="1900" spc="-5" dirty="0" err="1">
                <a:latin typeface="Roboto"/>
                <a:cs typeface="Roboto"/>
              </a:rPr>
              <a:t>Ko</a:t>
            </a:r>
            <a:r>
              <a:rPr lang="en-US" sz="1900" spc="-5" dirty="0">
                <a:latin typeface="Roboto"/>
                <a:cs typeface="Roboto"/>
              </a:rPr>
              <a:t> </a:t>
            </a:r>
            <a:r>
              <a:rPr lang="en-US" sz="1900" spc="-5" dirty="0" err="1">
                <a:latin typeface="Roboto"/>
                <a:cs typeface="Roboto"/>
              </a:rPr>
              <a:t>Banao</a:t>
            </a:r>
            <a:r>
              <a:rPr lang="en-US" sz="1900" spc="-5" dirty="0">
                <a:latin typeface="Roboto"/>
                <a:cs typeface="Roboto"/>
              </a:rPr>
              <a:t> Rich'</a:t>
            </a:r>
          </a:p>
          <a:p>
            <a:pPr marL="431800" indent="-419100">
              <a:lnSpc>
                <a:spcPct val="100000"/>
              </a:lnSpc>
              <a:spcBef>
                <a:spcPts val="100"/>
              </a:spcBef>
              <a:tabLst>
                <a:tab pos="431165" algn="l"/>
                <a:tab pos="431800" algn="l"/>
              </a:tabLst>
            </a:pPr>
            <a:r>
              <a:rPr lang="en-US" sz="1900" b="1" spc="-5" dirty="0">
                <a:latin typeface="Roboto"/>
                <a:cs typeface="Roboto"/>
              </a:rPr>
              <a:t>      </a:t>
            </a:r>
            <a:endParaRPr sz="1900">
              <a:latin typeface="Roboto"/>
              <a:cs typeface="Roboto"/>
            </a:endParaRPr>
          </a:p>
        </p:txBody>
      </p:sp>
      <p:sp>
        <p:nvSpPr>
          <p:cNvPr id="5" name="Rectangle 4"/>
          <p:cNvSpPr/>
          <p:nvPr/>
        </p:nvSpPr>
        <p:spPr>
          <a:xfrm>
            <a:off x="457200" y="1066800"/>
            <a:ext cx="7622773" cy="400110"/>
          </a:xfrm>
          <a:prstGeom prst="rect">
            <a:avLst/>
          </a:prstGeom>
        </p:spPr>
        <p:txBody>
          <a:bodyPr wrap="square">
            <a:spAutoFit/>
          </a:bodyPr>
          <a:lstStyle/>
          <a:p>
            <a:r>
              <a:rPr lang="en-US" sz="2000" b="1" dirty="0"/>
              <a:t>COMPANY/TOPIC for project</a:t>
            </a:r>
            <a:r>
              <a:rPr lang="en-US" sz="2000" dirty="0"/>
              <a:t>: </a:t>
            </a:r>
            <a:r>
              <a:rPr lang="en-US" sz="2000" dirty="0">
                <a:solidFill>
                  <a:srgbClr val="FF0000"/>
                </a:solidFill>
              </a:rPr>
              <a:t>YES BANK </a:t>
            </a:r>
          </a:p>
        </p:txBody>
      </p:sp>
      <p:pic>
        <p:nvPicPr>
          <p:cNvPr id="8" name="Picture 7" descr="WhatsApp Image 2023-07-27 at 12.12.43 PM.jpeg"/>
          <p:cNvPicPr>
            <a:picLocks noChangeAspect="1"/>
          </p:cNvPicPr>
          <p:nvPr/>
        </p:nvPicPr>
        <p:blipFill>
          <a:blip r:embed="rId2"/>
          <a:stretch>
            <a:fillRect/>
          </a:stretch>
        </p:blipFill>
        <p:spPr>
          <a:xfrm>
            <a:off x="838200" y="2057400"/>
            <a:ext cx="3429000" cy="2743200"/>
          </a:xfrm>
          <a:prstGeom prst="rect">
            <a:avLst/>
          </a:prstGeom>
        </p:spPr>
      </p:pic>
      <p:sp>
        <p:nvSpPr>
          <p:cNvPr id="11" name="TextBox 10"/>
          <p:cNvSpPr txBox="1"/>
          <p:nvPr/>
        </p:nvSpPr>
        <p:spPr>
          <a:xfrm>
            <a:off x="838200" y="4800600"/>
            <a:ext cx="9906000" cy="659155"/>
          </a:xfrm>
          <a:prstGeom prst="rect">
            <a:avLst/>
          </a:prstGeom>
          <a:noFill/>
        </p:spPr>
        <p:txBody>
          <a:bodyPr wrap="square" rtlCol="0">
            <a:spAutoFit/>
          </a:bodyPr>
          <a:lstStyle/>
          <a:p>
            <a:pPr marL="431800" indent="-419100">
              <a:lnSpc>
                <a:spcPct val="100000"/>
              </a:lnSpc>
              <a:spcBef>
                <a:spcPts val="100"/>
              </a:spcBef>
              <a:tabLst>
                <a:tab pos="431165" algn="l"/>
                <a:tab pos="431800" algn="l"/>
              </a:tabLst>
            </a:pPr>
            <a:r>
              <a:rPr lang="en-US" b="1" spc="-40" dirty="0">
                <a:latin typeface="Roboto"/>
                <a:cs typeface="Roboto"/>
                <a:hlinkClick r:id="rId3"/>
              </a:rPr>
              <a:t>https://www.instagram.com/p/CtrLKelo6Js/?igshid=MzRlODBiNWFlZA==</a:t>
            </a:r>
            <a:endParaRPr lang="en-US" b="1" spc="-40" dirty="0">
              <a:latin typeface="Roboto"/>
              <a:cs typeface="Roboto"/>
            </a:endParaRPr>
          </a:p>
          <a:p>
            <a:pPr marL="431800" indent="-419100">
              <a:lnSpc>
                <a:spcPct val="100000"/>
              </a:lnSpc>
              <a:spcBef>
                <a:spcPts val="100"/>
              </a:spcBef>
              <a:tabLst>
                <a:tab pos="431165" algn="l"/>
                <a:tab pos="431800" algn="l"/>
              </a:tabLst>
            </a:pPr>
            <a:r>
              <a:rPr lang="en-US" b="1" spc="-40" dirty="0">
                <a:latin typeface="Roboto"/>
                <a:cs typeface="Roboto"/>
                <a:hlinkClick r:id="rId4"/>
              </a:rPr>
              <a:t>https://www.instagram.com/p/CuBqktRvfDG/?igshid=MzRlODBiNWFlZA==</a:t>
            </a:r>
            <a:endParaRPr lang="en-US" b="1" spc="-40" dirty="0">
              <a:latin typeface="Roboto"/>
              <a:cs typeface="Roboto"/>
            </a:endParaRPr>
          </a:p>
        </p:txBody>
      </p:sp>
      <p:pic>
        <p:nvPicPr>
          <p:cNvPr id="10" name="Picture 9" descr="WhatsApp Image 2023-07-28 at 4.18.58 PM.jpeg"/>
          <p:cNvPicPr>
            <a:picLocks noChangeAspect="1"/>
          </p:cNvPicPr>
          <p:nvPr/>
        </p:nvPicPr>
        <p:blipFill>
          <a:blip r:embed="rId5"/>
          <a:stretch>
            <a:fillRect/>
          </a:stretch>
        </p:blipFill>
        <p:spPr>
          <a:xfrm>
            <a:off x="4343400" y="2057400"/>
            <a:ext cx="3657600" cy="2743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1130300" y="1854200"/>
            <a:ext cx="9927590" cy="208026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424242"/>
                </a:solidFill>
                <a:latin typeface="Roboto"/>
                <a:cs typeface="Roboto"/>
              </a:rPr>
              <a:t>Email</a:t>
            </a:r>
            <a:r>
              <a:rPr sz="2800" b="1" spc="-65" dirty="0">
                <a:solidFill>
                  <a:srgbClr val="424242"/>
                </a:solidFill>
                <a:latin typeface="Roboto"/>
                <a:cs typeface="Roboto"/>
              </a:rPr>
              <a:t> </a:t>
            </a:r>
            <a:r>
              <a:rPr sz="2800" b="1" spc="5" dirty="0">
                <a:solidFill>
                  <a:srgbClr val="424242"/>
                </a:solidFill>
                <a:latin typeface="Roboto"/>
                <a:cs typeface="Roboto"/>
              </a:rPr>
              <a:t>Ad</a:t>
            </a:r>
            <a:r>
              <a:rPr sz="2800" b="1" spc="-105" dirty="0">
                <a:solidFill>
                  <a:srgbClr val="424242"/>
                </a:solidFill>
                <a:latin typeface="Roboto"/>
                <a:cs typeface="Roboto"/>
              </a:rPr>
              <a:t> </a:t>
            </a:r>
            <a:r>
              <a:rPr sz="2800" b="1" spc="-15" dirty="0">
                <a:solidFill>
                  <a:srgbClr val="424242"/>
                </a:solidFill>
                <a:latin typeface="Roboto"/>
                <a:cs typeface="Roboto"/>
              </a:rPr>
              <a:t>Campaigns</a:t>
            </a:r>
            <a:endParaRPr sz="2800">
              <a:latin typeface="Roboto"/>
              <a:cs typeface="Roboto"/>
            </a:endParaRPr>
          </a:p>
          <a:p>
            <a:pPr>
              <a:lnSpc>
                <a:spcPct val="100000"/>
              </a:lnSpc>
              <a:spcBef>
                <a:spcPts val="35"/>
              </a:spcBef>
            </a:pPr>
            <a:endParaRPr sz="3250">
              <a:latin typeface="Roboto"/>
              <a:cs typeface="Roboto"/>
            </a:endParaRPr>
          </a:p>
          <a:p>
            <a:pPr marL="228600">
              <a:lnSpc>
                <a:spcPct val="100000"/>
              </a:lnSpc>
              <a:spcBef>
                <a:spcPts val="5"/>
              </a:spcBef>
            </a:pPr>
            <a:r>
              <a:rPr sz="1900" b="1" spc="-10" dirty="0">
                <a:latin typeface="Roboto"/>
                <a:cs typeface="Roboto"/>
              </a:rPr>
              <a:t>A</a:t>
            </a:r>
            <a:r>
              <a:rPr sz="1900" b="1" spc="-5" dirty="0">
                <a:latin typeface="Roboto"/>
                <a:cs typeface="Roboto"/>
              </a:rPr>
              <a:t>d</a:t>
            </a:r>
            <a:r>
              <a:rPr sz="1900" b="1" spc="-45" dirty="0">
                <a:latin typeface="Roboto"/>
                <a:cs typeface="Roboto"/>
              </a:rPr>
              <a:t> </a:t>
            </a:r>
            <a:r>
              <a:rPr sz="1900" b="1" spc="-10" dirty="0">
                <a:latin typeface="Roboto"/>
                <a:cs typeface="Roboto"/>
              </a:rPr>
              <a:t>C</a:t>
            </a:r>
            <a:r>
              <a:rPr sz="1900" b="1" spc="-125" dirty="0">
                <a:latin typeface="Roboto"/>
                <a:cs typeface="Roboto"/>
              </a:rPr>
              <a:t>a</a:t>
            </a:r>
            <a:r>
              <a:rPr sz="1900" b="1" spc="-45" dirty="0">
                <a:latin typeface="Roboto"/>
                <a:cs typeface="Roboto"/>
              </a:rPr>
              <a:t>m</a:t>
            </a:r>
            <a:r>
              <a:rPr sz="1900" b="1" spc="25" dirty="0">
                <a:latin typeface="Roboto"/>
                <a:cs typeface="Roboto"/>
              </a:rPr>
              <a:t>p</a:t>
            </a:r>
            <a:r>
              <a:rPr sz="1900" b="1" spc="-125" dirty="0">
                <a:latin typeface="Roboto"/>
                <a:cs typeface="Roboto"/>
              </a:rPr>
              <a:t>a</a:t>
            </a:r>
            <a:r>
              <a:rPr sz="1900" b="1" spc="-10" dirty="0">
                <a:latin typeface="Roboto"/>
                <a:cs typeface="Roboto"/>
              </a:rPr>
              <a:t>i</a:t>
            </a:r>
            <a:r>
              <a:rPr sz="1900" b="1" spc="-80" dirty="0">
                <a:latin typeface="Roboto"/>
                <a:cs typeface="Roboto"/>
              </a:rPr>
              <a:t>g</a:t>
            </a:r>
            <a:r>
              <a:rPr sz="1900" b="1" spc="25" dirty="0">
                <a:latin typeface="Roboto"/>
                <a:cs typeface="Roboto"/>
              </a:rPr>
              <a:t>n</a:t>
            </a:r>
            <a:r>
              <a:rPr sz="1900" b="1" spc="-5" dirty="0">
                <a:latin typeface="Roboto"/>
                <a:cs typeface="Roboto"/>
              </a:rPr>
              <a:t>s</a:t>
            </a:r>
            <a:r>
              <a:rPr sz="1900" b="1" spc="-155" dirty="0">
                <a:latin typeface="Roboto"/>
                <a:cs typeface="Roboto"/>
              </a:rPr>
              <a:t> </a:t>
            </a:r>
            <a:r>
              <a:rPr sz="1900" b="1" spc="30" dirty="0">
                <a:latin typeface="Roboto"/>
                <a:cs typeface="Roboto"/>
              </a:rPr>
              <a:t>f</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dirty="0">
                <a:latin typeface="Roboto"/>
                <a:cs typeface="Roboto"/>
              </a:rPr>
              <a:t>e</a:t>
            </a:r>
            <a:r>
              <a:rPr sz="1900" b="1" spc="-45" dirty="0">
                <a:latin typeface="Roboto"/>
                <a:cs typeface="Roboto"/>
              </a:rPr>
              <a:t>m</a:t>
            </a:r>
            <a:r>
              <a:rPr sz="1900" b="1" spc="-25" dirty="0">
                <a:latin typeface="Roboto"/>
                <a:cs typeface="Roboto"/>
              </a:rPr>
              <a:t>a</a:t>
            </a:r>
            <a:r>
              <a:rPr sz="1900" b="1" spc="-110" dirty="0">
                <a:latin typeface="Roboto"/>
                <a:cs typeface="Roboto"/>
              </a:rPr>
              <a:t>i</a:t>
            </a:r>
            <a:r>
              <a:rPr sz="1900" b="1" spc="-5" dirty="0">
                <a:latin typeface="Roboto"/>
                <a:cs typeface="Roboto"/>
              </a:rPr>
              <a:t>l</a:t>
            </a:r>
            <a:r>
              <a:rPr sz="1900" b="1" spc="20" dirty="0">
                <a:latin typeface="Roboto"/>
                <a:cs typeface="Roboto"/>
              </a:rPr>
              <a:t> </a:t>
            </a:r>
            <a:r>
              <a:rPr sz="1900" b="1" spc="-45" dirty="0">
                <a:latin typeface="Roboto"/>
                <a:cs typeface="Roboto"/>
              </a:rPr>
              <a:t>m</a:t>
            </a:r>
            <a:r>
              <a:rPr sz="1900" b="1" spc="-125" dirty="0">
                <a:latin typeface="Roboto"/>
                <a:cs typeface="Roboto"/>
              </a:rPr>
              <a:t>a</a:t>
            </a:r>
            <a:r>
              <a:rPr sz="1900" b="1" spc="30" dirty="0">
                <a:latin typeface="Roboto"/>
                <a:cs typeface="Roboto"/>
              </a:rPr>
              <a:t>r</a:t>
            </a:r>
            <a:r>
              <a:rPr sz="1900" b="1" spc="-120" dirty="0">
                <a:latin typeface="Roboto"/>
                <a:cs typeface="Roboto"/>
              </a:rPr>
              <a:t>k</a:t>
            </a:r>
            <a:r>
              <a:rPr sz="1900" b="1" dirty="0">
                <a:latin typeface="Roboto"/>
                <a:cs typeface="Roboto"/>
              </a:rPr>
              <a:t>e</a:t>
            </a:r>
            <a:r>
              <a:rPr sz="1900" b="1" spc="-65" dirty="0">
                <a:latin typeface="Roboto"/>
                <a:cs typeface="Roboto"/>
              </a:rPr>
              <a:t>t</a:t>
            </a:r>
            <a:r>
              <a:rPr sz="1900" b="1" spc="-10" dirty="0">
                <a:latin typeface="Roboto"/>
                <a:cs typeface="Roboto"/>
              </a:rPr>
              <a:t>i</a:t>
            </a:r>
            <a:r>
              <a:rPr sz="1900" b="1" spc="25" dirty="0">
                <a:latin typeface="Roboto"/>
                <a:cs typeface="Roboto"/>
              </a:rPr>
              <a:t>n</a:t>
            </a:r>
            <a:r>
              <a:rPr sz="1900" b="1" spc="-80" dirty="0">
                <a:latin typeface="Roboto"/>
                <a:cs typeface="Roboto"/>
              </a:rPr>
              <a:t>g</a:t>
            </a:r>
            <a:r>
              <a:rPr sz="1900" b="1" spc="-5" dirty="0">
                <a:latin typeface="Roboto"/>
                <a:cs typeface="Roboto"/>
              </a:rPr>
              <a:t>:</a:t>
            </a:r>
            <a:endParaRPr sz="1900">
              <a:latin typeface="Roboto"/>
              <a:cs typeface="Roboto"/>
            </a:endParaRPr>
          </a:p>
          <a:p>
            <a:pPr>
              <a:lnSpc>
                <a:spcPct val="100000"/>
              </a:lnSpc>
              <a:spcBef>
                <a:spcPts val="35"/>
              </a:spcBef>
            </a:pPr>
            <a:endParaRPr sz="1850">
              <a:latin typeface="Roboto"/>
              <a:cs typeface="Roboto"/>
            </a:endParaRPr>
          </a:p>
          <a:p>
            <a:pPr marL="228600" marR="5080">
              <a:lnSpc>
                <a:spcPts val="2200"/>
              </a:lnSpc>
              <a:spcBef>
                <a:spcPts val="5"/>
              </a:spcBef>
            </a:pPr>
            <a:r>
              <a:rPr sz="1900" spc="-35" dirty="0">
                <a:latin typeface="Roboto"/>
                <a:cs typeface="Roboto"/>
              </a:rPr>
              <a:t>Come</a:t>
            </a:r>
            <a:r>
              <a:rPr sz="1900" spc="20" dirty="0">
                <a:latin typeface="Roboto"/>
                <a:cs typeface="Roboto"/>
              </a:rPr>
              <a:t> </a:t>
            </a:r>
            <a:r>
              <a:rPr sz="1900" spc="-50" dirty="0">
                <a:latin typeface="Roboto"/>
                <a:cs typeface="Roboto"/>
              </a:rPr>
              <a:t>up</a:t>
            </a:r>
            <a:r>
              <a:rPr sz="1900" spc="-40" dirty="0">
                <a:latin typeface="Roboto"/>
                <a:cs typeface="Roboto"/>
              </a:rPr>
              <a:t> </a:t>
            </a:r>
            <a:r>
              <a:rPr sz="1900" spc="-50" dirty="0">
                <a:latin typeface="Roboto"/>
                <a:cs typeface="Roboto"/>
              </a:rPr>
              <a:t>with</a:t>
            </a:r>
            <a:r>
              <a:rPr sz="1900" spc="-114" dirty="0">
                <a:latin typeface="Roboto"/>
                <a:cs typeface="Roboto"/>
              </a:rPr>
              <a:t> </a:t>
            </a:r>
            <a:r>
              <a:rPr sz="1900" spc="-5" dirty="0">
                <a:latin typeface="Roboto"/>
                <a:cs typeface="Roboto"/>
              </a:rPr>
              <a:t>2</a:t>
            </a:r>
            <a:r>
              <a:rPr sz="1900" spc="-40" dirty="0">
                <a:latin typeface="Roboto"/>
                <a:cs typeface="Roboto"/>
              </a:rPr>
              <a:t> </a:t>
            </a:r>
            <a:r>
              <a:rPr sz="1900" spc="-25" dirty="0">
                <a:latin typeface="Roboto"/>
                <a:cs typeface="Roboto"/>
              </a:rPr>
              <a:t>email</a:t>
            </a:r>
            <a:r>
              <a:rPr sz="1900" spc="-30" dirty="0">
                <a:latin typeface="Roboto"/>
                <a:cs typeface="Roboto"/>
              </a:rPr>
              <a:t> ad</a:t>
            </a:r>
            <a:r>
              <a:rPr sz="1900" spc="-45" dirty="0">
                <a:latin typeface="Roboto"/>
                <a:cs typeface="Roboto"/>
              </a:rPr>
              <a:t> campaigns</a:t>
            </a:r>
            <a:r>
              <a:rPr sz="1900" spc="-55" dirty="0">
                <a:latin typeface="Roboto"/>
                <a:cs typeface="Roboto"/>
              </a:rPr>
              <a:t> </a:t>
            </a:r>
            <a:r>
              <a:rPr sz="1900" spc="-50" dirty="0">
                <a:latin typeface="Roboto"/>
                <a:cs typeface="Roboto"/>
              </a:rPr>
              <a:t>with</a:t>
            </a:r>
            <a:r>
              <a:rPr sz="1900" spc="-15" dirty="0">
                <a:latin typeface="Roboto"/>
                <a:cs typeface="Roboto"/>
              </a:rPr>
              <a:t> </a:t>
            </a:r>
            <a:r>
              <a:rPr sz="1900" spc="-40" dirty="0">
                <a:latin typeface="Roboto"/>
                <a:cs typeface="Roboto"/>
              </a:rPr>
              <a:t>the</a:t>
            </a:r>
            <a:r>
              <a:rPr sz="1900" spc="-80" dirty="0">
                <a:latin typeface="Roboto"/>
                <a:cs typeface="Roboto"/>
              </a:rPr>
              <a:t> </a:t>
            </a:r>
            <a:r>
              <a:rPr sz="1900" spc="-40" dirty="0">
                <a:latin typeface="Roboto"/>
                <a:cs typeface="Roboto"/>
              </a:rPr>
              <a:t>mentioned</a:t>
            </a:r>
            <a:r>
              <a:rPr sz="1900" spc="-140" dirty="0">
                <a:latin typeface="Roboto"/>
                <a:cs typeface="Roboto"/>
              </a:rPr>
              <a:t> </a:t>
            </a:r>
            <a:r>
              <a:rPr sz="1900" spc="-35" dirty="0">
                <a:latin typeface="Roboto"/>
                <a:cs typeface="Roboto"/>
              </a:rPr>
              <a:t>goals: </a:t>
            </a:r>
            <a:r>
              <a:rPr sz="1900" spc="-40" dirty="0">
                <a:latin typeface="Roboto"/>
                <a:cs typeface="Roboto"/>
              </a:rPr>
              <a:t>brand </a:t>
            </a:r>
            <a:r>
              <a:rPr sz="1900" spc="-45" dirty="0">
                <a:latin typeface="Roboto"/>
                <a:cs typeface="Roboto"/>
              </a:rPr>
              <a:t>awareness</a:t>
            </a:r>
            <a:r>
              <a:rPr sz="1900" spc="-155" dirty="0">
                <a:latin typeface="Roboto"/>
                <a:cs typeface="Roboto"/>
              </a:rPr>
              <a:t> </a:t>
            </a:r>
            <a:r>
              <a:rPr sz="1900" spc="-5" dirty="0">
                <a:latin typeface="Roboto"/>
                <a:cs typeface="Roboto"/>
              </a:rPr>
              <a:t>&amp;</a:t>
            </a:r>
            <a:r>
              <a:rPr sz="1900" spc="-55" dirty="0">
                <a:latin typeface="Roboto"/>
                <a:cs typeface="Roboto"/>
              </a:rPr>
              <a:t> </a:t>
            </a:r>
            <a:r>
              <a:rPr sz="1900" spc="-40" dirty="0">
                <a:latin typeface="Roboto"/>
                <a:cs typeface="Roboto"/>
              </a:rPr>
              <a:t>generating </a:t>
            </a:r>
            <a:r>
              <a:rPr sz="1900" spc="-455" dirty="0">
                <a:latin typeface="Roboto"/>
                <a:cs typeface="Roboto"/>
              </a:rPr>
              <a:t> </a:t>
            </a:r>
            <a:r>
              <a:rPr sz="1900" spc="-25" dirty="0">
                <a:latin typeface="Roboto"/>
                <a:cs typeface="Roboto"/>
              </a:rPr>
              <a:t>leads</a:t>
            </a:r>
            <a:endParaRPr sz="1900">
              <a:latin typeface="Roboto"/>
              <a:cs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1" y="188843"/>
            <a:ext cx="4953000" cy="1259319"/>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1</a:t>
            </a:r>
            <a:r>
              <a:rPr sz="2800" spc="-105" dirty="0"/>
              <a:t> </a:t>
            </a:r>
            <a:r>
              <a:rPr sz="2800" spc="-135" dirty="0"/>
              <a:t>-</a:t>
            </a:r>
            <a:r>
              <a:rPr sz="2800" spc="-85" dirty="0"/>
              <a:t> </a:t>
            </a:r>
            <a:r>
              <a:rPr sz="2800" spc="10" dirty="0"/>
              <a:t>Br</a:t>
            </a:r>
            <a:r>
              <a:rPr sz="2800" spc="-110" dirty="0"/>
              <a:t>a</a:t>
            </a:r>
            <a:r>
              <a:rPr sz="2800" spc="15" dirty="0"/>
              <a:t>n</a:t>
            </a:r>
            <a:r>
              <a:rPr sz="2800" spc="-5" dirty="0"/>
              <a:t>d</a:t>
            </a:r>
            <a:r>
              <a:rPr sz="2800" spc="-80" dirty="0"/>
              <a:t> </a:t>
            </a:r>
            <a:r>
              <a:rPr sz="2800" spc="110" dirty="0"/>
              <a:t>A</a:t>
            </a:r>
            <a:r>
              <a:rPr sz="2800" spc="-65" dirty="0"/>
              <a:t>w</a:t>
            </a:r>
            <a:r>
              <a:rPr sz="2800" spc="-10" dirty="0"/>
              <a:t>a</a:t>
            </a:r>
            <a:r>
              <a:rPr sz="2800" spc="10" dirty="0"/>
              <a:t>r</a:t>
            </a:r>
            <a:r>
              <a:rPr sz="2800" spc="30" dirty="0"/>
              <a:t>e</a:t>
            </a:r>
            <a:r>
              <a:rPr sz="2800" spc="15" dirty="0"/>
              <a:t>n</a:t>
            </a:r>
            <a:r>
              <a:rPr sz="2800" spc="30" dirty="0"/>
              <a:t>e</a:t>
            </a:r>
            <a:r>
              <a:rPr sz="2800" spc="-50" dirty="0"/>
              <a:t>s</a:t>
            </a:r>
            <a:r>
              <a:rPr sz="2800" spc="-5" dirty="0"/>
              <a:t>s</a:t>
            </a:r>
            <a:endParaRPr sz="2800"/>
          </a:p>
          <a:p>
            <a:pPr marL="12700">
              <a:lnSpc>
                <a:spcPct val="100000"/>
              </a:lnSpc>
              <a:spcBef>
                <a:spcPts val="40"/>
              </a:spcBef>
            </a:pPr>
            <a:r>
              <a:rPr sz="2500" b="0" spc="-35" dirty="0">
                <a:solidFill>
                  <a:srgbClr val="000000"/>
                </a:solidFill>
                <a:latin typeface="Roboto"/>
                <a:cs typeface="Roboto"/>
              </a:rPr>
              <a:t>(insert</a:t>
            </a:r>
            <a:r>
              <a:rPr sz="2500" b="0" spc="45" dirty="0">
                <a:solidFill>
                  <a:srgbClr val="000000"/>
                </a:solidFill>
                <a:latin typeface="Roboto"/>
                <a:cs typeface="Roboto"/>
              </a:rPr>
              <a:t> </a:t>
            </a:r>
            <a:r>
              <a:rPr sz="2500" b="0" spc="-30" dirty="0">
                <a:solidFill>
                  <a:srgbClr val="000000"/>
                </a:solidFill>
                <a:latin typeface="Roboto"/>
                <a:cs typeface="Roboto"/>
              </a:rPr>
              <a:t>emailer</a:t>
            </a:r>
            <a:r>
              <a:rPr sz="2500" b="0" spc="20" dirty="0">
                <a:solidFill>
                  <a:srgbClr val="000000"/>
                </a:solidFill>
                <a:latin typeface="Roboto"/>
                <a:cs typeface="Roboto"/>
              </a:rPr>
              <a:t> </a:t>
            </a:r>
            <a:r>
              <a:rPr sz="2500" b="0" dirty="0">
                <a:solidFill>
                  <a:srgbClr val="000000"/>
                </a:solidFill>
                <a:latin typeface="Roboto"/>
                <a:cs typeface="Roboto"/>
              </a:rPr>
              <a:t>image)</a:t>
            </a:r>
            <a:endParaRPr sz="2500">
              <a:latin typeface="Roboto"/>
              <a:cs typeface="Roboto"/>
            </a:endParaRPr>
          </a:p>
        </p:txBody>
      </p:sp>
      <p:pic>
        <p:nvPicPr>
          <p:cNvPr id="4" name="Picture 3" descr="Screenshot_2023-08-01-11-51-37-72 (1).jpg"/>
          <p:cNvPicPr>
            <a:picLocks noChangeAspect="1"/>
          </p:cNvPicPr>
          <p:nvPr/>
        </p:nvPicPr>
        <p:blipFill>
          <a:blip r:embed="rId2"/>
          <a:srcRect t="2632"/>
          <a:stretch>
            <a:fillRect/>
          </a:stretch>
        </p:blipFill>
        <p:spPr>
          <a:xfrm>
            <a:off x="6934200" y="304800"/>
            <a:ext cx="4648199" cy="6248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28600"/>
            <a:ext cx="6282690" cy="838200"/>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2</a:t>
            </a:r>
            <a:r>
              <a:rPr sz="2800" spc="-105" dirty="0"/>
              <a:t> </a:t>
            </a:r>
            <a:r>
              <a:rPr sz="2800" spc="-135" dirty="0"/>
              <a:t>-</a:t>
            </a:r>
            <a:r>
              <a:rPr sz="2800" spc="-85" dirty="0"/>
              <a:t> </a:t>
            </a:r>
            <a:r>
              <a:rPr sz="2800" spc="40" dirty="0"/>
              <a:t>L</a:t>
            </a:r>
            <a:r>
              <a:rPr sz="2800" spc="30" dirty="0"/>
              <a:t>e</a:t>
            </a:r>
            <a:r>
              <a:rPr sz="2800" spc="-110" dirty="0"/>
              <a:t>a</a:t>
            </a:r>
            <a:r>
              <a:rPr sz="2800" spc="-5" dirty="0"/>
              <a:t>d</a:t>
            </a:r>
            <a:r>
              <a:rPr sz="2800" spc="20" dirty="0"/>
              <a:t> </a:t>
            </a:r>
            <a:r>
              <a:rPr sz="2800" spc="30" dirty="0"/>
              <a:t>Ge</a:t>
            </a:r>
            <a:r>
              <a:rPr sz="2800" spc="-85" dirty="0"/>
              <a:t>n</a:t>
            </a:r>
            <a:r>
              <a:rPr sz="2800" spc="130" dirty="0"/>
              <a:t>e</a:t>
            </a:r>
            <a:r>
              <a:rPr sz="2800" spc="10" dirty="0"/>
              <a:t>r</a:t>
            </a:r>
            <a:r>
              <a:rPr sz="2800" spc="-110" dirty="0"/>
              <a:t>a</a:t>
            </a:r>
            <a:r>
              <a:rPr sz="2800" spc="-80" dirty="0"/>
              <a:t>t</a:t>
            </a:r>
            <a:r>
              <a:rPr sz="2800" spc="-55" dirty="0"/>
              <a:t>i</a:t>
            </a:r>
            <a:r>
              <a:rPr sz="2800" spc="15" dirty="0"/>
              <a:t>o</a:t>
            </a:r>
            <a:r>
              <a:rPr sz="2800" spc="-15" dirty="0"/>
              <a:t>n</a:t>
            </a:r>
            <a:endParaRPr sz="2800"/>
          </a:p>
          <a:p>
            <a:pPr marL="12700">
              <a:lnSpc>
                <a:spcPct val="100000"/>
              </a:lnSpc>
              <a:spcBef>
                <a:spcPts val="40"/>
              </a:spcBef>
            </a:pPr>
            <a:r>
              <a:rPr sz="2500" b="0" spc="-35" dirty="0">
                <a:solidFill>
                  <a:srgbClr val="000000"/>
                </a:solidFill>
                <a:latin typeface="Roboto"/>
                <a:cs typeface="Roboto"/>
              </a:rPr>
              <a:t>(insert</a:t>
            </a:r>
            <a:r>
              <a:rPr sz="2500" b="0" spc="45" dirty="0">
                <a:solidFill>
                  <a:srgbClr val="000000"/>
                </a:solidFill>
                <a:latin typeface="Roboto"/>
                <a:cs typeface="Roboto"/>
              </a:rPr>
              <a:t> </a:t>
            </a:r>
            <a:r>
              <a:rPr sz="2500" b="0" spc="-30" dirty="0">
                <a:solidFill>
                  <a:srgbClr val="000000"/>
                </a:solidFill>
                <a:latin typeface="Roboto"/>
                <a:cs typeface="Roboto"/>
              </a:rPr>
              <a:t>emailer</a:t>
            </a:r>
            <a:r>
              <a:rPr sz="2500" b="0" spc="20" dirty="0">
                <a:solidFill>
                  <a:srgbClr val="000000"/>
                </a:solidFill>
                <a:latin typeface="Roboto"/>
                <a:cs typeface="Roboto"/>
              </a:rPr>
              <a:t> </a:t>
            </a:r>
            <a:r>
              <a:rPr sz="2500" b="0" dirty="0">
                <a:solidFill>
                  <a:srgbClr val="000000"/>
                </a:solidFill>
                <a:latin typeface="Roboto"/>
                <a:cs typeface="Roboto"/>
              </a:rPr>
              <a:t>image)</a:t>
            </a:r>
            <a:endParaRPr sz="2500">
              <a:latin typeface="Roboto"/>
              <a:cs typeface="Roboto"/>
            </a:endParaRPr>
          </a:p>
        </p:txBody>
      </p:sp>
      <p:pic>
        <p:nvPicPr>
          <p:cNvPr id="3" name="Picture 2" descr="WhatsApp Image 2023-08-01 at 1.03.51 PM.jpeg"/>
          <p:cNvPicPr>
            <a:picLocks noChangeAspect="1"/>
          </p:cNvPicPr>
          <p:nvPr/>
        </p:nvPicPr>
        <p:blipFill>
          <a:blip r:embed="rId2"/>
          <a:srcRect t="3333"/>
          <a:stretch>
            <a:fillRect/>
          </a:stretch>
        </p:blipFill>
        <p:spPr>
          <a:xfrm>
            <a:off x="6553200" y="228600"/>
            <a:ext cx="4495800" cy="6400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0"/>
            <a:ext cx="11811000" cy="631135"/>
          </a:xfrm>
          <a:prstGeom prst="rect">
            <a:avLst/>
          </a:prstGeom>
        </p:spPr>
        <p:txBody>
          <a:bodyPr vert="horz" wrap="square" lIns="0" tIns="12700" rIns="0" bIns="0" rtlCol="0">
            <a:spAutoFit/>
          </a:bodyPr>
          <a:lstStyle/>
          <a:p>
            <a:pPr marL="12700" marR="5080" indent="279400" algn="ctr">
              <a:lnSpc>
                <a:spcPct val="109600"/>
              </a:lnSpc>
              <a:spcBef>
                <a:spcPts val="100"/>
              </a:spcBef>
            </a:pPr>
            <a:r>
              <a:rPr spc="-35" dirty="0"/>
              <a:t>Part </a:t>
            </a:r>
            <a:r>
              <a:rPr spc="-50" dirty="0"/>
              <a:t>4: </a:t>
            </a:r>
            <a:r>
              <a:rPr spc="-30" dirty="0"/>
              <a:t>Content </a:t>
            </a:r>
            <a:r>
              <a:rPr spc="-35" dirty="0"/>
              <a:t>Creation and </a:t>
            </a:r>
            <a:r>
              <a:rPr spc="-45" dirty="0"/>
              <a:t>Curation </a:t>
            </a:r>
            <a:r>
              <a:rPr spc="-35" dirty="0"/>
              <a:t>(Post </a:t>
            </a:r>
            <a:r>
              <a:rPr spc="-30" dirty="0"/>
              <a:t>creations, </a:t>
            </a:r>
            <a:r>
              <a:rPr spc="-35" dirty="0"/>
              <a:t>Designs/Video </a:t>
            </a:r>
            <a:r>
              <a:rPr spc="-30" dirty="0"/>
              <a:t> </a:t>
            </a:r>
            <a:r>
              <a:rPr spc="-40" dirty="0"/>
              <a:t>Editing,</a:t>
            </a:r>
            <a:br>
              <a:rPr lang="en-US" spc="-35" dirty="0"/>
            </a:br>
            <a:r>
              <a:rPr spc="-10" dirty="0"/>
              <a:t>Ad</a:t>
            </a:r>
            <a:r>
              <a:rPr spc="-40" dirty="0"/>
              <a:t> Campaigns</a:t>
            </a:r>
            <a:r>
              <a:rPr spc="-50" dirty="0"/>
              <a:t> </a:t>
            </a:r>
            <a:r>
              <a:rPr spc="-30" dirty="0"/>
              <a:t>over</a:t>
            </a:r>
            <a:r>
              <a:rPr spc="-65" dirty="0"/>
              <a:t> </a:t>
            </a:r>
            <a:r>
              <a:rPr spc="-30" dirty="0"/>
              <a:t>Social</a:t>
            </a:r>
            <a:r>
              <a:rPr spc="-75" dirty="0"/>
              <a:t> </a:t>
            </a:r>
            <a:r>
              <a:rPr spc="-30" dirty="0"/>
              <a:t>Media</a:t>
            </a:r>
            <a:r>
              <a:rPr spc="-90" dirty="0"/>
              <a:t> </a:t>
            </a:r>
            <a:r>
              <a:rPr spc="-35" dirty="0"/>
              <a:t>and</a:t>
            </a:r>
            <a:r>
              <a:rPr spc="-40" dirty="0"/>
              <a:t> </a:t>
            </a:r>
            <a:r>
              <a:rPr spc="-30" dirty="0"/>
              <a:t>Email</a:t>
            </a:r>
            <a:r>
              <a:rPr spc="-75" dirty="0"/>
              <a:t> </a:t>
            </a:r>
            <a:r>
              <a:rPr spc="-40" dirty="0"/>
              <a:t>Ideation</a:t>
            </a:r>
            <a:r>
              <a:rPr spc="-35" dirty="0"/>
              <a:t> and</a:t>
            </a:r>
            <a:r>
              <a:rPr spc="-140" dirty="0"/>
              <a:t> </a:t>
            </a:r>
            <a:r>
              <a:rPr spc="-25" dirty="0"/>
              <a:t>Creation)</a:t>
            </a:r>
          </a:p>
        </p:txBody>
      </p:sp>
      <p:sp>
        <p:nvSpPr>
          <p:cNvPr id="3" name="object 3"/>
          <p:cNvSpPr txBox="1"/>
          <p:nvPr/>
        </p:nvSpPr>
        <p:spPr>
          <a:xfrm>
            <a:off x="76200" y="631135"/>
            <a:ext cx="10563225" cy="595035"/>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spc="-35" dirty="0">
                <a:latin typeface="Roboto"/>
                <a:cs typeface="Roboto"/>
              </a:rPr>
              <a:t>Reflect</a:t>
            </a:r>
            <a:r>
              <a:rPr sz="1900" spc="15" dirty="0">
                <a:latin typeface="Roboto"/>
                <a:cs typeface="Roboto"/>
              </a:rPr>
              <a:t> </a:t>
            </a:r>
            <a:r>
              <a:rPr sz="1900" spc="-60" dirty="0">
                <a:latin typeface="Roboto"/>
                <a:cs typeface="Roboto"/>
              </a:rPr>
              <a:t>on</a:t>
            </a:r>
            <a:r>
              <a:rPr sz="1900" spc="-15"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content</a:t>
            </a:r>
            <a:r>
              <a:rPr sz="1900" spc="-85" dirty="0">
                <a:latin typeface="Roboto"/>
                <a:cs typeface="Roboto"/>
              </a:rPr>
              <a:t> </a:t>
            </a:r>
            <a:r>
              <a:rPr sz="1900" spc="-35" dirty="0">
                <a:latin typeface="Roboto"/>
                <a:cs typeface="Roboto"/>
              </a:rPr>
              <a:t>creation</a:t>
            </a:r>
            <a:r>
              <a:rPr sz="1900" spc="-114" dirty="0">
                <a:latin typeface="Roboto"/>
                <a:cs typeface="Roboto"/>
              </a:rPr>
              <a:t> </a:t>
            </a:r>
            <a:r>
              <a:rPr sz="1900" spc="-45" dirty="0">
                <a:latin typeface="Roboto"/>
                <a:cs typeface="Roboto"/>
              </a:rPr>
              <a:t>and</a:t>
            </a:r>
            <a:r>
              <a:rPr sz="1900" spc="-35" dirty="0">
                <a:latin typeface="Roboto"/>
                <a:cs typeface="Roboto"/>
              </a:rPr>
              <a:t> </a:t>
            </a:r>
            <a:r>
              <a:rPr sz="1900" spc="-45" dirty="0">
                <a:latin typeface="Roboto"/>
                <a:cs typeface="Roboto"/>
              </a:rPr>
              <a:t>curation</a:t>
            </a:r>
            <a:r>
              <a:rPr sz="1900" spc="-15" dirty="0">
                <a:latin typeface="Roboto"/>
                <a:cs typeface="Roboto"/>
              </a:rPr>
              <a:t> </a:t>
            </a:r>
            <a:r>
              <a:rPr sz="1900" spc="-40" dirty="0">
                <a:latin typeface="Roboto"/>
                <a:cs typeface="Roboto"/>
              </a:rPr>
              <a:t>process,</a:t>
            </a:r>
            <a:r>
              <a:rPr sz="1900" spc="-140" dirty="0">
                <a:latin typeface="Roboto"/>
                <a:cs typeface="Roboto"/>
              </a:rPr>
              <a:t> </a:t>
            </a:r>
            <a:r>
              <a:rPr sz="1900" spc="-45" dirty="0">
                <a:latin typeface="Roboto"/>
                <a:cs typeface="Roboto"/>
              </a:rPr>
              <a:t>discussing</a:t>
            </a:r>
            <a:r>
              <a:rPr sz="1900" spc="-30" dirty="0">
                <a:latin typeface="Roboto"/>
                <a:cs typeface="Roboto"/>
              </a:rPr>
              <a:t> </a:t>
            </a:r>
            <a:r>
              <a:rPr sz="1900" spc="-40" dirty="0">
                <a:latin typeface="Roboto"/>
                <a:cs typeface="Roboto"/>
              </a:rPr>
              <a:t>the</a:t>
            </a:r>
            <a:r>
              <a:rPr sz="1900" spc="-70" dirty="0">
                <a:latin typeface="Roboto"/>
                <a:cs typeface="Roboto"/>
              </a:rPr>
              <a:t> </a:t>
            </a:r>
            <a:r>
              <a:rPr sz="1900" spc="-40" dirty="0">
                <a:latin typeface="Roboto"/>
                <a:cs typeface="Roboto"/>
              </a:rPr>
              <a:t>challenges</a:t>
            </a:r>
            <a:r>
              <a:rPr sz="1900" spc="-145" dirty="0">
                <a:latin typeface="Roboto"/>
                <a:cs typeface="Roboto"/>
              </a:rPr>
              <a:t> </a:t>
            </a:r>
            <a:r>
              <a:rPr sz="1900" spc="-20" dirty="0">
                <a:latin typeface="Roboto"/>
                <a:cs typeface="Roboto"/>
              </a:rPr>
              <a:t>faced</a:t>
            </a:r>
            <a:r>
              <a:rPr sz="1900" spc="-35" dirty="0">
                <a:latin typeface="Roboto"/>
                <a:cs typeface="Roboto"/>
              </a:rPr>
              <a:t> </a:t>
            </a:r>
            <a:r>
              <a:rPr sz="1900" spc="-45" dirty="0">
                <a:latin typeface="Roboto"/>
                <a:cs typeface="Roboto"/>
              </a:rPr>
              <a:t>and </a:t>
            </a:r>
            <a:r>
              <a:rPr sz="1900" spc="-459" dirty="0">
                <a:latin typeface="Roboto"/>
                <a:cs typeface="Roboto"/>
              </a:rPr>
              <a:t> </a:t>
            </a:r>
            <a:r>
              <a:rPr sz="1900" spc="-50" dirty="0">
                <a:latin typeface="Roboto"/>
                <a:cs typeface="Roboto"/>
              </a:rPr>
              <a:t>lessons</a:t>
            </a:r>
            <a:r>
              <a:rPr sz="1900" spc="-60" dirty="0">
                <a:latin typeface="Roboto"/>
                <a:cs typeface="Roboto"/>
              </a:rPr>
              <a:t> </a:t>
            </a:r>
            <a:r>
              <a:rPr sz="1900" spc="-35" dirty="0">
                <a:latin typeface="Roboto"/>
                <a:cs typeface="Roboto"/>
              </a:rPr>
              <a:t>learned.</a:t>
            </a:r>
            <a:endParaRPr sz="1900">
              <a:latin typeface="Roboto"/>
              <a:cs typeface="Roboto"/>
            </a:endParaRPr>
          </a:p>
        </p:txBody>
      </p:sp>
      <p:sp>
        <p:nvSpPr>
          <p:cNvPr id="4" name="Rectangle 3">
            <a:extLst>
              <a:ext uri="{FF2B5EF4-FFF2-40B4-BE49-F238E27FC236}">
                <a16:creationId xmlns:a16="http://schemas.microsoft.com/office/drawing/2014/main" id="{841593F9-48DB-4FB0-A39D-D0EB38F8DFAD}"/>
              </a:ext>
            </a:extLst>
          </p:cNvPr>
          <p:cNvSpPr/>
          <p:nvPr/>
        </p:nvSpPr>
        <p:spPr>
          <a:xfrm>
            <a:off x="381000" y="1268896"/>
            <a:ext cx="11125200" cy="4524315"/>
          </a:xfrm>
          <a:prstGeom prst="rect">
            <a:avLst/>
          </a:prstGeom>
        </p:spPr>
        <p:txBody>
          <a:bodyPr wrap="square">
            <a:spAutoFit/>
          </a:bodyPr>
          <a:lstStyle/>
          <a:p>
            <a:pPr marL="329400"/>
            <a:r>
              <a:rPr lang="en-US" b="1" dirty="0"/>
              <a:t>1. Consistency is Key: </a:t>
            </a:r>
            <a:r>
              <a:rPr lang="en-US" dirty="0"/>
              <a:t>Maintaining a consistent tone, style, and frequency of content across platforms helps reinforce brand identity and improves audience recall.</a:t>
            </a:r>
          </a:p>
          <a:p>
            <a:pPr marL="329400"/>
            <a:r>
              <a:rPr lang="en-US" b="1" dirty="0"/>
              <a:t>2.Visual Appeal: </a:t>
            </a:r>
            <a:r>
              <a:rPr lang="en-US" dirty="0"/>
              <a:t>Eye-catching visuals, well-designed graphics, and professionally edited videos can significantly enhance the impact of content and ad campaigns.</a:t>
            </a:r>
          </a:p>
          <a:p>
            <a:pPr marL="329400"/>
            <a:r>
              <a:rPr lang="en-US" b="1" dirty="0"/>
              <a:t>3. A/B Testing: </a:t>
            </a:r>
            <a:r>
              <a:rPr lang="en-US" dirty="0"/>
              <a:t>Regularly conducting A/B + tests for ad campaigns and email subject lines allows for data-driven optimization and better results.</a:t>
            </a:r>
          </a:p>
          <a:p>
            <a:pPr marL="329400"/>
            <a:r>
              <a:rPr lang="en-US" b="1" dirty="0"/>
              <a:t>4.Know our Audience:</a:t>
            </a:r>
            <a:r>
              <a:rPr lang="en-US" dirty="0"/>
              <a:t> Understanding the target audience's interests, pain points, and preferences is fundamental in creating relevant and engaging content.</a:t>
            </a:r>
          </a:p>
          <a:p>
            <a:pPr marL="329400"/>
            <a:r>
              <a:rPr lang="en-US" b="1" dirty="0"/>
              <a:t>5. Engage with the Audience</a:t>
            </a:r>
            <a:r>
              <a:rPr lang="en-US" dirty="0"/>
              <a:t>: Responding to comments, messages, and feedback from the audience fosters a sense of community and builds trust.</a:t>
            </a:r>
          </a:p>
          <a:p>
            <a:r>
              <a:rPr lang="en-US" b="1" dirty="0"/>
              <a:t>       6. Long-Term Approach: </a:t>
            </a:r>
            <a:r>
              <a:rPr lang="en-US" dirty="0"/>
              <a:t>Content creation and marketing are not one-time endeavors. A              long-term, strategic approach is necessary to build brand awareness and achieve sustainable growth.</a:t>
            </a:r>
          </a:p>
          <a:p>
            <a:r>
              <a:rPr lang="en-US" dirty="0"/>
              <a:t>                           In conclusion, content creation and curation, along with thoughtful design, video editing, and well-executed ad campaigns, play a pivotal role in a successful marketing strategy. By understanding the challenges and incorporating the lessons learned, businesses can create compelling content that resonates with their target audience and drives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04800"/>
            <a:ext cx="8914130" cy="914400"/>
          </a:xfrm>
          <a:prstGeom prst="rect">
            <a:avLst/>
          </a:prstGeom>
        </p:spPr>
        <p:txBody>
          <a:bodyPr vert="horz" wrap="square" lIns="0" tIns="12700" rIns="0" bIns="0" rtlCol="0">
            <a:spAutoFit/>
          </a:bodyPr>
          <a:lstStyle/>
          <a:p>
            <a:pPr marL="3860800" marR="5080" indent="-3848100">
              <a:lnSpc>
                <a:spcPct val="116700"/>
              </a:lnSpc>
              <a:spcBef>
                <a:spcPts val="100"/>
              </a:spcBef>
            </a:pPr>
            <a:r>
              <a:rPr lang="en-US" sz="2500" spc="10" dirty="0"/>
              <a:t>P</a:t>
            </a:r>
            <a:r>
              <a:rPr sz="2500" spc="10"/>
              <a:t>art </a:t>
            </a:r>
            <a:r>
              <a:rPr sz="2500" spc="-20" dirty="0"/>
              <a:t>1: </a:t>
            </a:r>
            <a:r>
              <a:rPr sz="2500" spc="-10" dirty="0"/>
              <a:t>Brand </a:t>
            </a:r>
            <a:r>
              <a:rPr sz="2500" spc="-35" dirty="0"/>
              <a:t>study, </a:t>
            </a:r>
            <a:r>
              <a:rPr sz="2500" dirty="0"/>
              <a:t>Competitor </a:t>
            </a:r>
            <a:r>
              <a:rPr sz="2500" spc="-10" dirty="0"/>
              <a:t>Analysis </a:t>
            </a:r>
            <a:r>
              <a:rPr sz="2500" spc="-5" dirty="0"/>
              <a:t>&amp; </a:t>
            </a:r>
            <a:r>
              <a:rPr sz="2500" spc="-5"/>
              <a:t>Buyer’s/Audience’s </a:t>
            </a:r>
            <a:r>
              <a:rPr sz="2500" spc="-610"/>
              <a:t> </a:t>
            </a:r>
            <a:r>
              <a:rPr sz="2500" spc="10"/>
              <a:t>Persona</a:t>
            </a:r>
            <a:endParaRPr sz="2500"/>
          </a:p>
        </p:txBody>
      </p:sp>
      <p:sp>
        <p:nvSpPr>
          <p:cNvPr id="3" name="object 3"/>
          <p:cNvSpPr txBox="1"/>
          <p:nvPr/>
        </p:nvSpPr>
        <p:spPr>
          <a:xfrm>
            <a:off x="838200" y="1143000"/>
            <a:ext cx="9462770" cy="2610971"/>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a:buChar char="●"/>
              <a:tabLst>
                <a:tab pos="621665" algn="l"/>
                <a:tab pos="622300" algn="l"/>
              </a:tabLst>
            </a:pPr>
            <a:r>
              <a:rPr sz="1900" b="1" spc="-40" dirty="0">
                <a:latin typeface="Roboto"/>
                <a:cs typeface="Roboto"/>
              </a:rPr>
              <a:t>Competitor </a:t>
            </a:r>
            <a:r>
              <a:rPr sz="1900" b="1" spc="-30" dirty="0">
                <a:latin typeface="Roboto"/>
                <a:cs typeface="Roboto"/>
              </a:rPr>
              <a:t>Analysis: </a:t>
            </a:r>
            <a:r>
              <a:rPr sz="1900" spc="-45" dirty="0">
                <a:latin typeface="Roboto"/>
                <a:cs typeface="Roboto"/>
              </a:rPr>
              <a:t>Select </a:t>
            </a:r>
            <a:r>
              <a:rPr sz="1900" spc="-40" dirty="0">
                <a:latin typeface="Roboto"/>
                <a:cs typeface="Roboto"/>
              </a:rPr>
              <a:t>three </a:t>
            </a:r>
            <a:r>
              <a:rPr sz="1900" spc="-35" dirty="0">
                <a:latin typeface="Roboto"/>
                <a:cs typeface="Roboto"/>
              </a:rPr>
              <a:t>competitors operating </a:t>
            </a:r>
            <a:r>
              <a:rPr sz="1900" spc="-60" dirty="0">
                <a:latin typeface="Roboto"/>
                <a:cs typeface="Roboto"/>
              </a:rPr>
              <a:t>in </a:t>
            </a:r>
            <a:r>
              <a:rPr sz="1900" spc="-40" dirty="0">
                <a:latin typeface="Roboto"/>
                <a:cs typeface="Roboto"/>
              </a:rPr>
              <a:t>the </a:t>
            </a:r>
            <a:r>
              <a:rPr sz="1900" spc="-50" dirty="0">
                <a:latin typeface="Roboto"/>
                <a:cs typeface="Roboto"/>
              </a:rPr>
              <a:t>same </a:t>
            </a:r>
            <a:r>
              <a:rPr sz="1900" spc="-65" dirty="0">
                <a:latin typeface="Roboto"/>
                <a:cs typeface="Roboto"/>
              </a:rPr>
              <a:t>industry </a:t>
            </a:r>
            <a:r>
              <a:rPr sz="1900" spc="-55" dirty="0">
                <a:latin typeface="Roboto"/>
                <a:cs typeface="Roboto"/>
              </a:rPr>
              <a:t>or </a:t>
            </a:r>
            <a:r>
              <a:rPr sz="1900" spc="-50" dirty="0">
                <a:latin typeface="Roboto"/>
                <a:cs typeface="Roboto"/>
              </a:rPr>
              <a:t>niche </a:t>
            </a:r>
            <a:r>
              <a:rPr sz="1900" spc="-459" dirty="0">
                <a:latin typeface="Roboto"/>
                <a:cs typeface="Roboto"/>
              </a:rPr>
              <a:t> </a:t>
            </a:r>
            <a:r>
              <a:rPr sz="1900" spc="-30" dirty="0">
                <a:latin typeface="Roboto"/>
                <a:cs typeface="Roboto"/>
              </a:rPr>
              <a:t>as</a:t>
            </a:r>
            <a:r>
              <a:rPr sz="1900" spc="-55"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chosen</a:t>
            </a:r>
            <a:r>
              <a:rPr sz="1900" spc="-25" dirty="0">
                <a:latin typeface="Roboto"/>
                <a:cs typeface="Roboto"/>
              </a:rPr>
              <a:t> </a:t>
            </a:r>
            <a:r>
              <a:rPr sz="1900" spc="-45" dirty="0">
                <a:latin typeface="Roboto"/>
                <a:cs typeface="Roboto"/>
              </a:rPr>
              <a:t>brand,</a:t>
            </a:r>
            <a:r>
              <a:rPr sz="1900" spc="-50" dirty="0">
                <a:latin typeface="Roboto"/>
                <a:cs typeface="Roboto"/>
              </a:rPr>
              <a:t> </a:t>
            </a:r>
            <a:r>
              <a:rPr sz="1900" spc="-45" dirty="0">
                <a:latin typeface="Roboto"/>
                <a:cs typeface="Roboto"/>
              </a:rPr>
              <a:t>examine</a:t>
            </a:r>
            <a:r>
              <a:rPr sz="1900" spc="-80" dirty="0">
                <a:latin typeface="Roboto"/>
                <a:cs typeface="Roboto"/>
              </a:rPr>
              <a:t> </a:t>
            </a:r>
            <a:r>
              <a:rPr sz="1900" spc="-30" dirty="0">
                <a:latin typeface="Roboto"/>
                <a:cs typeface="Roboto"/>
              </a:rPr>
              <a:t>their</a:t>
            </a:r>
            <a:r>
              <a:rPr sz="1900" spc="-120" dirty="0">
                <a:latin typeface="Roboto"/>
                <a:cs typeface="Roboto"/>
              </a:rPr>
              <a:t> </a:t>
            </a:r>
            <a:r>
              <a:rPr sz="1900" spc="-70" dirty="0">
                <a:latin typeface="Roboto"/>
                <a:cs typeface="Roboto"/>
              </a:rPr>
              <a:t>USPs</a:t>
            </a:r>
            <a:r>
              <a:rPr sz="1900" spc="-55" dirty="0">
                <a:latin typeface="Roboto"/>
                <a:cs typeface="Roboto"/>
              </a:rPr>
              <a:t> </a:t>
            </a:r>
            <a:r>
              <a:rPr sz="1900" spc="-45" dirty="0">
                <a:latin typeface="Roboto"/>
                <a:cs typeface="Roboto"/>
              </a:rPr>
              <a:t>and </a:t>
            </a:r>
            <a:r>
              <a:rPr sz="1900" spc="-35" dirty="0">
                <a:latin typeface="Roboto"/>
                <a:cs typeface="Roboto"/>
              </a:rPr>
              <a:t>online</a:t>
            </a:r>
            <a:r>
              <a:rPr sz="1900" spc="-80" dirty="0">
                <a:latin typeface="Roboto"/>
                <a:cs typeface="Roboto"/>
              </a:rPr>
              <a:t> </a:t>
            </a:r>
            <a:r>
              <a:rPr sz="1900" spc="-45" dirty="0">
                <a:latin typeface="Roboto"/>
                <a:cs typeface="Roboto"/>
              </a:rPr>
              <a:t>communication.</a:t>
            </a:r>
            <a:endParaRPr sz="1900">
              <a:latin typeface="Roboto"/>
              <a:cs typeface="Roboto"/>
            </a:endParaRPr>
          </a:p>
          <a:p>
            <a:pPr>
              <a:lnSpc>
                <a:spcPct val="100000"/>
              </a:lnSpc>
              <a:spcBef>
                <a:spcPts val="15"/>
              </a:spcBef>
            </a:pPr>
            <a:endParaRPr sz="1700">
              <a:latin typeface="Roboto"/>
              <a:cs typeface="Roboto"/>
            </a:endParaRPr>
          </a:p>
          <a:p>
            <a:pPr marL="12700">
              <a:lnSpc>
                <a:spcPct val="100000"/>
              </a:lnSpc>
              <a:spcBef>
                <a:spcPts val="5"/>
              </a:spcBef>
            </a:pPr>
            <a:r>
              <a:rPr sz="1900" b="1" spc="-10">
                <a:latin typeface="Roboto"/>
                <a:cs typeface="Roboto"/>
              </a:rPr>
              <a:t>C</a:t>
            </a:r>
            <a:r>
              <a:rPr sz="1900" b="1" spc="-75">
                <a:latin typeface="Roboto"/>
                <a:cs typeface="Roboto"/>
              </a:rPr>
              <a:t>o</a:t>
            </a:r>
            <a:r>
              <a:rPr sz="1900" b="1" spc="-45">
                <a:latin typeface="Roboto"/>
                <a:cs typeface="Roboto"/>
              </a:rPr>
              <a:t>m</a:t>
            </a:r>
            <a:r>
              <a:rPr sz="1900" b="1" spc="-75">
                <a:latin typeface="Roboto"/>
                <a:cs typeface="Roboto"/>
              </a:rPr>
              <a:t>p</a:t>
            </a:r>
            <a:r>
              <a:rPr sz="1900" b="1">
                <a:latin typeface="Roboto"/>
                <a:cs typeface="Roboto"/>
              </a:rPr>
              <a:t>e</a:t>
            </a:r>
            <a:r>
              <a:rPr sz="1900" b="1" spc="-65">
                <a:latin typeface="Roboto"/>
                <a:cs typeface="Roboto"/>
              </a:rPr>
              <a:t>t</a:t>
            </a:r>
            <a:r>
              <a:rPr sz="1900" b="1" spc="-10">
                <a:latin typeface="Roboto"/>
                <a:cs typeface="Roboto"/>
              </a:rPr>
              <a:t>i</a:t>
            </a:r>
            <a:r>
              <a:rPr sz="1900" b="1" spc="-65">
                <a:latin typeface="Roboto"/>
                <a:cs typeface="Roboto"/>
              </a:rPr>
              <a:t>t</a:t>
            </a:r>
            <a:r>
              <a:rPr sz="1900" b="1" spc="-75">
                <a:latin typeface="Roboto"/>
                <a:cs typeface="Roboto"/>
              </a:rPr>
              <a:t>o</a:t>
            </a:r>
            <a:r>
              <a:rPr sz="1900" b="1" spc="25">
                <a:latin typeface="Roboto"/>
                <a:cs typeface="Roboto"/>
              </a:rPr>
              <a:t>r</a:t>
            </a:r>
            <a:r>
              <a:rPr sz="1900" b="1" spc="-70">
                <a:latin typeface="Roboto"/>
                <a:cs typeface="Roboto"/>
              </a:rPr>
              <a:t> </a:t>
            </a:r>
            <a:r>
              <a:rPr sz="1900" b="1" spc="5">
                <a:latin typeface="Roboto"/>
                <a:cs typeface="Roboto"/>
              </a:rPr>
              <a:t>1</a:t>
            </a:r>
            <a:r>
              <a:rPr sz="1900" b="1" spc="-5">
                <a:latin typeface="Roboto"/>
                <a:cs typeface="Roboto"/>
              </a:rPr>
              <a:t>:</a:t>
            </a:r>
            <a:r>
              <a:rPr lang="en-US" sz="1900" spc="-5" dirty="0">
                <a:latin typeface="Roboto"/>
                <a:cs typeface="Roboto"/>
              </a:rPr>
              <a:t>RBL BANK</a:t>
            </a:r>
          </a:p>
          <a:p>
            <a:pPr marL="12700">
              <a:lnSpc>
                <a:spcPct val="100000"/>
              </a:lnSpc>
              <a:spcBef>
                <a:spcPts val="5"/>
              </a:spcBef>
            </a:pPr>
            <a:r>
              <a:rPr lang="en-US" sz="1900" b="1" spc="-5" dirty="0">
                <a:latin typeface="Roboto"/>
                <a:cs typeface="Roboto"/>
                <a:hlinkClick r:id="rId2"/>
              </a:rPr>
              <a:t>https://www.rblbank.com/</a:t>
            </a:r>
            <a:endParaRPr lang="en-US" sz="1900" b="1" spc="-5" dirty="0">
              <a:latin typeface="Roboto"/>
              <a:cs typeface="Roboto"/>
            </a:endParaRPr>
          </a:p>
          <a:p>
            <a:pPr marL="12700">
              <a:lnSpc>
                <a:spcPct val="100000"/>
              </a:lnSpc>
              <a:spcBef>
                <a:spcPts val="5"/>
              </a:spcBef>
            </a:pPr>
            <a:r>
              <a:rPr lang="en-US" sz="1900" b="1" spc="-5" dirty="0">
                <a:latin typeface="Roboto"/>
                <a:cs typeface="Roboto"/>
              </a:rPr>
              <a:t>USP:</a:t>
            </a:r>
          </a:p>
          <a:p>
            <a:pPr marL="12700">
              <a:lnSpc>
                <a:spcPct val="100000"/>
              </a:lnSpc>
              <a:spcBef>
                <a:spcPts val="5"/>
              </a:spcBef>
            </a:pPr>
            <a:r>
              <a:rPr lang="en-US" sz="1900" b="1" spc="-5" dirty="0">
                <a:latin typeface="Roboto"/>
                <a:cs typeface="Roboto"/>
              </a:rPr>
              <a:t>  </a:t>
            </a:r>
            <a:r>
              <a:rPr lang="en-US" sz="1900" spc="-5" dirty="0">
                <a:latin typeface="Roboto"/>
                <a:cs typeface="Roboto"/>
              </a:rPr>
              <a:t>Innovative Products and Services, Agile and Customer-Focused, Digital Initiatives.</a:t>
            </a:r>
          </a:p>
          <a:p>
            <a:pPr marL="12700">
              <a:lnSpc>
                <a:spcPct val="100000"/>
              </a:lnSpc>
              <a:spcBef>
                <a:spcPts val="5"/>
              </a:spcBef>
            </a:pPr>
            <a:r>
              <a:rPr lang="en-US" sz="1900" b="1" spc="-5" dirty="0">
                <a:latin typeface="Roboto"/>
                <a:cs typeface="Roboto"/>
              </a:rPr>
              <a:t>Online Communication: </a:t>
            </a:r>
            <a:r>
              <a:rPr lang="en-US" sz="1900" spc="-5" dirty="0">
                <a:latin typeface="Roboto"/>
                <a:cs typeface="Roboto"/>
              </a:rPr>
              <a:t>Provided toll free number and chat box</a:t>
            </a:r>
          </a:p>
          <a:p>
            <a:pPr marL="12700">
              <a:lnSpc>
                <a:spcPct val="100000"/>
              </a:lnSpc>
              <a:spcBef>
                <a:spcPts val="5"/>
              </a:spcBef>
            </a:pPr>
            <a:endParaRPr sz="1900">
              <a:latin typeface="Roboto"/>
              <a:cs typeface="Roboto"/>
            </a:endParaRPr>
          </a:p>
        </p:txBody>
      </p:sp>
      <p:sp>
        <p:nvSpPr>
          <p:cNvPr id="4" name="object 4"/>
          <p:cNvSpPr txBox="1"/>
          <p:nvPr/>
        </p:nvSpPr>
        <p:spPr>
          <a:xfrm>
            <a:off x="838200" y="3429000"/>
            <a:ext cx="9525000" cy="1831271"/>
          </a:xfrm>
          <a:prstGeom prst="rect">
            <a:avLst/>
          </a:prstGeom>
        </p:spPr>
        <p:txBody>
          <a:bodyPr vert="horz" wrap="square" lIns="0" tIns="12700" rIns="0" bIns="0" rtlCol="0">
            <a:spAutoFit/>
          </a:bodyPr>
          <a:lstStyle/>
          <a:p>
            <a:pPr marL="12700">
              <a:lnSpc>
                <a:spcPct val="100000"/>
              </a:lnSpc>
              <a:spcBef>
                <a:spcPts val="100"/>
              </a:spcBef>
            </a:pPr>
            <a:r>
              <a:rPr sz="1900" b="1" spc="-10" dirty="0">
                <a:latin typeface="Roboto"/>
                <a:cs typeface="Roboto"/>
              </a:rPr>
              <a:t>C</a:t>
            </a:r>
            <a:r>
              <a:rPr sz="1900" b="1" spc="-75" dirty="0">
                <a:latin typeface="Roboto"/>
                <a:cs typeface="Roboto"/>
              </a:rPr>
              <a:t>o</a:t>
            </a:r>
            <a:r>
              <a:rPr sz="1900" b="1" spc="-45" dirty="0">
                <a:latin typeface="Roboto"/>
                <a:cs typeface="Roboto"/>
              </a:rPr>
              <a:t>m</a:t>
            </a:r>
            <a:r>
              <a:rPr sz="1900" b="1" spc="-75" dirty="0">
                <a:latin typeface="Roboto"/>
                <a:cs typeface="Roboto"/>
              </a:rPr>
              <a:t>p</a:t>
            </a:r>
            <a:r>
              <a:rPr sz="1900" b="1" dirty="0">
                <a:latin typeface="Roboto"/>
                <a:cs typeface="Roboto"/>
              </a:rPr>
              <a:t>e</a:t>
            </a:r>
            <a:r>
              <a:rPr sz="1900" b="1" spc="-65" dirty="0">
                <a:latin typeface="Roboto"/>
                <a:cs typeface="Roboto"/>
              </a:rPr>
              <a:t>t</a:t>
            </a:r>
            <a:r>
              <a:rPr sz="1900" b="1" spc="-10" dirty="0">
                <a:latin typeface="Roboto"/>
                <a:cs typeface="Roboto"/>
              </a:rPr>
              <a:t>i</a:t>
            </a:r>
            <a:r>
              <a:rPr sz="1900" b="1" spc="-65" dirty="0">
                <a:latin typeface="Roboto"/>
                <a:cs typeface="Roboto"/>
              </a:rPr>
              <a:t>t</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spc="5">
                <a:latin typeface="Roboto"/>
                <a:cs typeface="Roboto"/>
              </a:rPr>
              <a:t>2</a:t>
            </a:r>
            <a:r>
              <a:rPr sz="1900" b="1" spc="-5">
                <a:latin typeface="Roboto"/>
                <a:cs typeface="Roboto"/>
              </a:rPr>
              <a:t>:</a:t>
            </a:r>
            <a:r>
              <a:rPr lang="en-US" sz="1900" spc="-5" dirty="0">
                <a:latin typeface="Roboto"/>
                <a:cs typeface="Roboto"/>
              </a:rPr>
              <a:t> ICICI BANK</a:t>
            </a:r>
          </a:p>
          <a:p>
            <a:pPr marL="12700">
              <a:lnSpc>
                <a:spcPct val="100000"/>
              </a:lnSpc>
              <a:spcBef>
                <a:spcPts val="100"/>
              </a:spcBef>
            </a:pPr>
            <a:r>
              <a:rPr lang="en-US" sz="1900" b="1" dirty="0">
                <a:latin typeface="Roboto"/>
                <a:cs typeface="Roboto"/>
                <a:hlinkClick r:id="rId3"/>
              </a:rPr>
              <a:t>https://www.icicibank.com</a:t>
            </a:r>
            <a:r>
              <a:rPr lang="en-US" sz="1900" dirty="0">
                <a:latin typeface="Roboto"/>
                <a:cs typeface="Roboto"/>
                <a:hlinkClick r:id="rId3"/>
              </a:rPr>
              <a:t>/</a:t>
            </a:r>
            <a:endParaRPr lang="en-US" sz="1900" dirty="0">
              <a:latin typeface="Roboto"/>
              <a:cs typeface="Roboto"/>
            </a:endParaRPr>
          </a:p>
          <a:p>
            <a:pPr marL="12700">
              <a:lnSpc>
                <a:spcPct val="100000"/>
              </a:lnSpc>
              <a:spcBef>
                <a:spcPts val="100"/>
              </a:spcBef>
            </a:pPr>
            <a:r>
              <a:rPr lang="en-US" sz="1900" b="1" dirty="0">
                <a:latin typeface="Roboto"/>
                <a:cs typeface="Roboto"/>
              </a:rPr>
              <a:t>USP:</a:t>
            </a:r>
          </a:p>
          <a:p>
            <a:pPr marL="12700">
              <a:lnSpc>
                <a:spcPct val="100000"/>
              </a:lnSpc>
              <a:spcBef>
                <a:spcPts val="100"/>
              </a:spcBef>
            </a:pPr>
            <a:r>
              <a:rPr lang="en-US" sz="1900" b="1" dirty="0">
                <a:latin typeface="Roboto"/>
                <a:cs typeface="Roboto"/>
              </a:rPr>
              <a:t>   </a:t>
            </a:r>
            <a:r>
              <a:rPr lang="en-US" sz="1900" dirty="0">
                <a:latin typeface="Roboto"/>
                <a:cs typeface="Roboto"/>
              </a:rPr>
              <a:t>Extensive Network, Digital Banking, Customer Service.</a:t>
            </a:r>
          </a:p>
          <a:p>
            <a:pPr marL="12700">
              <a:lnSpc>
                <a:spcPct val="100000"/>
              </a:lnSpc>
              <a:spcBef>
                <a:spcPts val="100"/>
              </a:spcBef>
            </a:pPr>
            <a:r>
              <a:rPr lang="en-US" sz="1900" b="1" dirty="0">
                <a:latin typeface="Roboto"/>
                <a:cs typeface="Roboto"/>
              </a:rPr>
              <a:t>Online Communication: </a:t>
            </a:r>
            <a:r>
              <a:rPr lang="en-US" sz="1900" dirty="0">
                <a:latin typeface="Roboto"/>
                <a:cs typeface="Roboto"/>
              </a:rPr>
              <a:t>Provided </a:t>
            </a:r>
            <a:r>
              <a:rPr lang="en-US" sz="1900" dirty="0" err="1">
                <a:latin typeface="Roboto"/>
                <a:cs typeface="Roboto"/>
              </a:rPr>
              <a:t>offical</a:t>
            </a:r>
            <a:r>
              <a:rPr lang="en-US" sz="1900" dirty="0">
                <a:latin typeface="Roboto"/>
                <a:cs typeface="Roboto"/>
              </a:rPr>
              <a:t> website URL and chat box</a:t>
            </a:r>
          </a:p>
          <a:p>
            <a:pPr marL="12700">
              <a:lnSpc>
                <a:spcPct val="100000"/>
              </a:lnSpc>
              <a:spcBef>
                <a:spcPts val="100"/>
              </a:spcBef>
            </a:pPr>
            <a:endParaRPr sz="1900">
              <a:latin typeface="Roboto"/>
              <a:cs typeface="Roboto"/>
            </a:endParaRPr>
          </a:p>
        </p:txBody>
      </p:sp>
      <p:sp>
        <p:nvSpPr>
          <p:cNvPr id="5" name="object 5"/>
          <p:cNvSpPr txBox="1"/>
          <p:nvPr/>
        </p:nvSpPr>
        <p:spPr>
          <a:xfrm>
            <a:off x="838200" y="4876800"/>
            <a:ext cx="8610600" cy="2136482"/>
          </a:xfrm>
          <a:prstGeom prst="rect">
            <a:avLst/>
          </a:prstGeom>
        </p:spPr>
        <p:txBody>
          <a:bodyPr vert="horz" wrap="square" lIns="0" tIns="12700" rIns="0" bIns="0" rtlCol="0">
            <a:spAutoFit/>
          </a:bodyPr>
          <a:lstStyle/>
          <a:p>
            <a:pPr marL="12700">
              <a:lnSpc>
                <a:spcPct val="100000"/>
              </a:lnSpc>
              <a:spcBef>
                <a:spcPts val="100"/>
              </a:spcBef>
            </a:pPr>
            <a:r>
              <a:rPr sz="1900" b="1" spc="-10">
                <a:latin typeface="Roboto"/>
                <a:cs typeface="Roboto"/>
              </a:rPr>
              <a:t>C</a:t>
            </a:r>
            <a:r>
              <a:rPr sz="1900" b="1" spc="-75">
                <a:latin typeface="Roboto"/>
                <a:cs typeface="Roboto"/>
              </a:rPr>
              <a:t>o</a:t>
            </a:r>
            <a:r>
              <a:rPr sz="1900" b="1" spc="-45">
                <a:latin typeface="Roboto"/>
                <a:cs typeface="Roboto"/>
              </a:rPr>
              <a:t>m</a:t>
            </a:r>
            <a:r>
              <a:rPr sz="1900" b="1" spc="-75">
                <a:latin typeface="Roboto"/>
                <a:cs typeface="Roboto"/>
              </a:rPr>
              <a:t>p</a:t>
            </a:r>
            <a:r>
              <a:rPr sz="1900" b="1">
                <a:latin typeface="Roboto"/>
                <a:cs typeface="Roboto"/>
              </a:rPr>
              <a:t>e</a:t>
            </a:r>
            <a:r>
              <a:rPr sz="1900" b="1" spc="-65">
                <a:latin typeface="Roboto"/>
                <a:cs typeface="Roboto"/>
              </a:rPr>
              <a:t>t</a:t>
            </a:r>
            <a:r>
              <a:rPr sz="1900" b="1" spc="-10">
                <a:latin typeface="Roboto"/>
                <a:cs typeface="Roboto"/>
              </a:rPr>
              <a:t>i</a:t>
            </a:r>
            <a:r>
              <a:rPr sz="1900" b="1" spc="-65">
                <a:latin typeface="Roboto"/>
                <a:cs typeface="Roboto"/>
              </a:rPr>
              <a:t>t</a:t>
            </a:r>
            <a:r>
              <a:rPr sz="1900" b="1" spc="-75">
                <a:latin typeface="Roboto"/>
                <a:cs typeface="Roboto"/>
              </a:rPr>
              <a:t>o</a:t>
            </a:r>
            <a:r>
              <a:rPr sz="1900" b="1" spc="25">
                <a:latin typeface="Roboto"/>
                <a:cs typeface="Roboto"/>
              </a:rPr>
              <a:t>r</a:t>
            </a:r>
            <a:r>
              <a:rPr sz="1900" b="1" spc="-70">
                <a:latin typeface="Roboto"/>
                <a:cs typeface="Roboto"/>
              </a:rPr>
              <a:t> </a:t>
            </a:r>
            <a:r>
              <a:rPr sz="1900" b="1" spc="5">
                <a:latin typeface="Roboto"/>
                <a:cs typeface="Roboto"/>
              </a:rPr>
              <a:t>3</a:t>
            </a:r>
            <a:r>
              <a:rPr sz="1900" b="1" spc="-5">
                <a:latin typeface="Roboto"/>
                <a:cs typeface="Roboto"/>
              </a:rPr>
              <a:t>:</a:t>
            </a:r>
            <a:r>
              <a:rPr lang="en-US" sz="1900" spc="-5" dirty="0">
                <a:latin typeface="Roboto"/>
                <a:cs typeface="Roboto"/>
              </a:rPr>
              <a:t>BANKOFBARODA</a:t>
            </a:r>
          </a:p>
          <a:p>
            <a:pPr marL="12700">
              <a:lnSpc>
                <a:spcPct val="100000"/>
              </a:lnSpc>
              <a:spcBef>
                <a:spcPts val="100"/>
              </a:spcBef>
            </a:pPr>
            <a:r>
              <a:rPr lang="en-US" sz="1900" b="1" spc="-5" dirty="0">
                <a:latin typeface="Roboto"/>
                <a:cs typeface="Roboto"/>
              </a:rPr>
              <a:t>USP:</a:t>
            </a:r>
          </a:p>
          <a:p>
            <a:pPr marL="12700">
              <a:lnSpc>
                <a:spcPct val="100000"/>
              </a:lnSpc>
              <a:spcBef>
                <a:spcPts val="100"/>
              </a:spcBef>
            </a:pPr>
            <a:r>
              <a:rPr lang="en-US" sz="1900" b="1" spc="-5" dirty="0">
                <a:latin typeface="Roboto"/>
                <a:cs typeface="Roboto"/>
                <a:hlinkClick r:id="rId4"/>
              </a:rPr>
              <a:t>https://www.bankofbaroda.in/</a:t>
            </a:r>
            <a:endParaRPr lang="en-US" sz="1900" b="1" spc="-5" dirty="0">
              <a:latin typeface="Roboto"/>
              <a:cs typeface="Roboto"/>
            </a:endParaRPr>
          </a:p>
          <a:p>
            <a:pPr marL="12700">
              <a:lnSpc>
                <a:spcPct val="100000"/>
              </a:lnSpc>
              <a:spcBef>
                <a:spcPts val="100"/>
              </a:spcBef>
            </a:pPr>
            <a:r>
              <a:rPr lang="en-US" sz="1900" b="1" spc="-5" dirty="0">
                <a:latin typeface="Roboto"/>
                <a:cs typeface="Roboto"/>
              </a:rPr>
              <a:t>  </a:t>
            </a:r>
            <a:r>
              <a:rPr lang="en-US" sz="1900" spc="-5" dirty="0">
                <a:latin typeface="Roboto"/>
                <a:cs typeface="Roboto"/>
              </a:rPr>
              <a:t>Global Presence, Diverse Range of Services, Customer-Centric Approach</a:t>
            </a:r>
          </a:p>
          <a:p>
            <a:pPr marL="12700">
              <a:lnSpc>
                <a:spcPct val="100000"/>
              </a:lnSpc>
              <a:spcBef>
                <a:spcPts val="100"/>
              </a:spcBef>
            </a:pPr>
            <a:r>
              <a:rPr lang="en-US" sz="1900" b="1" spc="-5" dirty="0">
                <a:latin typeface="Roboto"/>
                <a:cs typeface="Roboto"/>
              </a:rPr>
              <a:t>Online communication: </a:t>
            </a:r>
            <a:r>
              <a:rPr lang="en-US" sz="1900" spc="-5" dirty="0">
                <a:latin typeface="Roboto"/>
                <a:cs typeface="Roboto"/>
              </a:rPr>
              <a:t>provided contact number and email id</a:t>
            </a:r>
          </a:p>
          <a:p>
            <a:pPr marL="12700">
              <a:lnSpc>
                <a:spcPct val="100000"/>
              </a:lnSpc>
              <a:spcBef>
                <a:spcPts val="100"/>
              </a:spcBef>
            </a:pPr>
            <a:endParaRPr lang="en-US" sz="1900" spc="-5" dirty="0">
              <a:latin typeface="Roboto"/>
              <a:cs typeface="Roboto"/>
            </a:endParaRPr>
          </a:p>
          <a:p>
            <a:pPr marL="12700">
              <a:lnSpc>
                <a:spcPct val="100000"/>
              </a:lnSpc>
              <a:spcBef>
                <a:spcPts val="100"/>
              </a:spcBef>
            </a:pPr>
            <a:endParaRPr sz="1900">
              <a:latin typeface="Roboto"/>
              <a:cs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3500" y="381000"/>
            <a:ext cx="10248900" cy="91440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a:t>Analysis </a:t>
            </a:r>
            <a:r>
              <a:rPr sz="2500" spc="-5"/>
              <a:t>&amp;</a:t>
            </a:r>
            <a:r>
              <a:rPr lang="en-US" sz="2500" spc="-5" dirty="0"/>
              <a:t> </a:t>
            </a:r>
            <a:r>
              <a:rPr sz="2500" spc="-5"/>
              <a:t>Buyer’s/Audience’s </a:t>
            </a:r>
            <a:r>
              <a:rPr sz="2500" spc="-610"/>
              <a:t> </a:t>
            </a:r>
            <a:r>
              <a:rPr sz="2500" spc="10" dirty="0"/>
              <a:t>Persona</a:t>
            </a:r>
            <a:endParaRPr sz="2500"/>
          </a:p>
        </p:txBody>
      </p:sp>
      <p:sp>
        <p:nvSpPr>
          <p:cNvPr id="3" name="object 3"/>
          <p:cNvSpPr txBox="1"/>
          <p:nvPr/>
        </p:nvSpPr>
        <p:spPr>
          <a:xfrm>
            <a:off x="1143000" y="1219200"/>
            <a:ext cx="9448800"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b="1" spc="-40" dirty="0">
                <a:latin typeface="Roboto"/>
                <a:cs typeface="Roboto"/>
              </a:rPr>
              <a:t>Buyer's/Audience's</a:t>
            </a:r>
            <a:r>
              <a:rPr sz="1900" b="1" spc="-55" dirty="0">
                <a:latin typeface="Roboto"/>
                <a:cs typeface="Roboto"/>
              </a:rPr>
              <a:t> </a:t>
            </a:r>
            <a:r>
              <a:rPr sz="1900" b="1" spc="-30" dirty="0">
                <a:latin typeface="Roboto"/>
                <a:cs typeface="Roboto"/>
              </a:rPr>
              <a:t>Persona:</a:t>
            </a:r>
            <a:r>
              <a:rPr sz="1900" b="1" spc="-110" dirty="0">
                <a:latin typeface="Roboto"/>
                <a:cs typeface="Roboto"/>
              </a:rPr>
              <a:t> </a:t>
            </a:r>
            <a:r>
              <a:rPr sz="1900" spc="-35" dirty="0">
                <a:latin typeface="Roboto"/>
                <a:cs typeface="Roboto"/>
              </a:rPr>
              <a:t>Clearly</a:t>
            </a:r>
            <a:r>
              <a:rPr sz="1900" spc="-70" dirty="0">
                <a:latin typeface="Roboto"/>
                <a:cs typeface="Roboto"/>
              </a:rPr>
              <a:t> </a:t>
            </a:r>
            <a:r>
              <a:rPr sz="1900" spc="-30" dirty="0">
                <a:latin typeface="Roboto"/>
                <a:cs typeface="Roboto"/>
              </a:rPr>
              <a:t>define</a:t>
            </a:r>
            <a:r>
              <a:rPr sz="1900" spc="-80" dirty="0">
                <a:latin typeface="Roboto"/>
                <a:cs typeface="Roboto"/>
              </a:rPr>
              <a:t> </a:t>
            </a:r>
            <a:r>
              <a:rPr sz="1900" spc="-40" dirty="0">
                <a:latin typeface="Roboto"/>
                <a:cs typeface="Roboto"/>
              </a:rPr>
              <a:t>the</a:t>
            </a:r>
            <a:r>
              <a:rPr sz="1900" spc="25" dirty="0">
                <a:latin typeface="Roboto"/>
                <a:cs typeface="Roboto"/>
              </a:rPr>
              <a:t> </a:t>
            </a:r>
            <a:r>
              <a:rPr sz="1900" spc="-45" dirty="0">
                <a:latin typeface="Roboto"/>
                <a:cs typeface="Roboto"/>
              </a:rPr>
              <a:t>target</a:t>
            </a:r>
            <a:r>
              <a:rPr sz="1900" spc="-95" dirty="0">
                <a:latin typeface="Roboto"/>
                <a:cs typeface="Roboto"/>
              </a:rPr>
              <a:t> </a:t>
            </a:r>
            <a:r>
              <a:rPr sz="1900" spc="-35" dirty="0">
                <a:latin typeface="Roboto"/>
                <a:cs typeface="Roboto"/>
              </a:rPr>
              <a:t>audience</a:t>
            </a:r>
            <a:r>
              <a:rPr sz="1900" spc="-80" dirty="0">
                <a:latin typeface="Roboto"/>
                <a:cs typeface="Roboto"/>
              </a:rPr>
              <a:t> </a:t>
            </a:r>
            <a:r>
              <a:rPr sz="1900" spc="-15" dirty="0">
                <a:latin typeface="Roboto"/>
                <a:cs typeface="Roboto"/>
              </a:rPr>
              <a:t>for</a:t>
            </a:r>
            <a:r>
              <a:rPr sz="1900" spc="-114" dirty="0">
                <a:latin typeface="Roboto"/>
                <a:cs typeface="Roboto"/>
              </a:rPr>
              <a:t> </a:t>
            </a:r>
            <a:r>
              <a:rPr sz="1900" spc="-40" dirty="0">
                <a:latin typeface="Roboto"/>
                <a:cs typeface="Roboto"/>
              </a:rPr>
              <a:t>the</a:t>
            </a:r>
            <a:r>
              <a:rPr sz="1900" spc="20" dirty="0">
                <a:latin typeface="Roboto"/>
                <a:cs typeface="Roboto"/>
              </a:rPr>
              <a:t> </a:t>
            </a:r>
            <a:r>
              <a:rPr sz="1900" spc="-50" dirty="0">
                <a:latin typeface="Roboto"/>
                <a:cs typeface="Roboto"/>
              </a:rPr>
              <a:t>chosen</a:t>
            </a:r>
            <a:r>
              <a:rPr sz="1900" spc="-120" dirty="0">
                <a:latin typeface="Roboto"/>
                <a:cs typeface="Roboto"/>
              </a:rPr>
              <a:t> </a:t>
            </a:r>
            <a:r>
              <a:rPr sz="1900" spc="-45" dirty="0">
                <a:latin typeface="Roboto"/>
                <a:cs typeface="Roboto"/>
              </a:rPr>
              <a:t>brand. </a:t>
            </a:r>
            <a:r>
              <a:rPr sz="1900" spc="-459" dirty="0">
                <a:latin typeface="Roboto"/>
                <a:cs typeface="Roboto"/>
              </a:rPr>
              <a:t> </a:t>
            </a:r>
            <a:r>
              <a:rPr sz="1900" spc="-10" dirty="0">
                <a:latin typeface="Roboto"/>
                <a:cs typeface="Roboto"/>
              </a:rPr>
              <a:t>C</a:t>
            </a:r>
            <a:r>
              <a:rPr sz="1900" spc="-85" dirty="0">
                <a:latin typeface="Roboto"/>
                <a:cs typeface="Roboto"/>
              </a:rPr>
              <a:t>on</a:t>
            </a:r>
            <a:r>
              <a:rPr sz="1900" dirty="0">
                <a:latin typeface="Roboto"/>
                <a:cs typeface="Roboto"/>
              </a:rPr>
              <a:t>s</a:t>
            </a:r>
            <a:r>
              <a:rPr sz="1900" spc="-85" dirty="0">
                <a:latin typeface="Roboto"/>
                <a:cs typeface="Roboto"/>
              </a:rPr>
              <a:t>i</a:t>
            </a:r>
            <a:r>
              <a:rPr sz="1900" spc="15" dirty="0">
                <a:latin typeface="Roboto"/>
                <a:cs typeface="Roboto"/>
              </a:rPr>
              <a:t>d</a:t>
            </a:r>
            <a:r>
              <a:rPr sz="1900" spc="-100" dirty="0">
                <a:latin typeface="Roboto"/>
                <a:cs typeface="Roboto"/>
              </a:rPr>
              <a:t>e</a:t>
            </a:r>
            <a:r>
              <a:rPr sz="1900" spc="-25" dirty="0">
                <a:latin typeface="Roboto"/>
                <a:cs typeface="Roboto"/>
              </a:rPr>
              <a:t>r</a:t>
            </a:r>
            <a:r>
              <a:rPr sz="1900" spc="-20" dirty="0">
                <a:latin typeface="Roboto"/>
                <a:cs typeface="Roboto"/>
              </a:rPr>
              <a:t> </a:t>
            </a:r>
            <a:r>
              <a:rPr sz="1900" spc="-85" dirty="0">
                <a:latin typeface="Roboto"/>
                <a:cs typeface="Roboto"/>
              </a:rPr>
              <a:t>d</a:t>
            </a:r>
            <a:r>
              <a:rPr sz="1900" dirty="0">
                <a:latin typeface="Roboto"/>
                <a:cs typeface="Roboto"/>
              </a:rPr>
              <a:t>e</a:t>
            </a:r>
            <a:r>
              <a:rPr sz="1900" spc="-65" dirty="0">
                <a:latin typeface="Roboto"/>
                <a:cs typeface="Roboto"/>
              </a:rPr>
              <a:t>m</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p</a:t>
            </a:r>
            <a:r>
              <a:rPr sz="1900" dirty="0">
                <a:latin typeface="Roboto"/>
                <a:cs typeface="Roboto"/>
              </a:rPr>
              <a:t>s</a:t>
            </a:r>
            <a:r>
              <a:rPr sz="1900" spc="-160" dirty="0">
                <a:latin typeface="Roboto"/>
                <a:cs typeface="Roboto"/>
              </a:rPr>
              <a:t>y</a:t>
            </a:r>
            <a:r>
              <a:rPr sz="1900" spc="5" dirty="0">
                <a:latin typeface="Roboto"/>
                <a:cs typeface="Roboto"/>
              </a:rPr>
              <a:t>c</a:t>
            </a:r>
            <a:r>
              <a:rPr sz="1900" spc="-85" dirty="0">
                <a:latin typeface="Roboto"/>
                <a:cs typeface="Roboto"/>
              </a:rPr>
              <a:t>h</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b</a:t>
            </a:r>
            <a:r>
              <a:rPr sz="1900" dirty="0">
                <a:latin typeface="Roboto"/>
                <a:cs typeface="Roboto"/>
              </a:rPr>
              <a:t>e</a:t>
            </a:r>
            <a:r>
              <a:rPr sz="1900" spc="-85" dirty="0">
                <a:latin typeface="Roboto"/>
                <a:cs typeface="Roboto"/>
              </a:rPr>
              <a:t>h</a:t>
            </a:r>
            <a:r>
              <a:rPr sz="1900" spc="-50" dirty="0">
                <a:latin typeface="Roboto"/>
                <a:cs typeface="Roboto"/>
              </a:rPr>
              <a:t>a</a:t>
            </a:r>
            <a:r>
              <a:rPr sz="1900" spc="-65" dirty="0">
                <a:latin typeface="Roboto"/>
                <a:cs typeface="Roboto"/>
              </a:rPr>
              <a:t>v</a:t>
            </a:r>
            <a:r>
              <a:rPr sz="1900" spc="15" dirty="0">
                <a:latin typeface="Roboto"/>
                <a:cs typeface="Roboto"/>
              </a:rPr>
              <a:t>i</a:t>
            </a:r>
            <a:r>
              <a:rPr sz="1900" spc="-85" dirty="0">
                <a:latin typeface="Roboto"/>
                <a:cs typeface="Roboto"/>
              </a:rPr>
              <a:t>o</a:t>
            </a:r>
            <a:r>
              <a:rPr sz="1900" spc="-70" dirty="0">
                <a:latin typeface="Roboto"/>
                <a:cs typeface="Roboto"/>
              </a:rPr>
              <a:t>r</a:t>
            </a:r>
            <a:r>
              <a:rPr sz="1900" dirty="0">
                <a:latin typeface="Roboto"/>
                <a:cs typeface="Roboto"/>
              </a:rPr>
              <a:t>s</a:t>
            </a:r>
            <a:r>
              <a:rPr sz="1900" spc="-5" dirty="0">
                <a:latin typeface="Roboto"/>
                <a:cs typeface="Roboto"/>
              </a:rPr>
              <a:t>,</a:t>
            </a:r>
            <a:r>
              <a:rPr sz="1900" spc="-150"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dirty="0">
                <a:latin typeface="Roboto"/>
                <a:cs typeface="Roboto"/>
              </a:rPr>
              <a:t>i</a:t>
            </a:r>
            <a:r>
              <a:rPr sz="1900" spc="-85" dirty="0">
                <a:latin typeface="Roboto"/>
                <a:cs typeface="Roboto"/>
              </a:rPr>
              <a:t>n</a:t>
            </a:r>
            <a:r>
              <a:rPr sz="1900" spc="-45" dirty="0">
                <a:latin typeface="Roboto"/>
                <a:cs typeface="Roboto"/>
              </a:rPr>
              <a:t>t</a:t>
            </a:r>
            <a:r>
              <a:rPr sz="1900" dirty="0">
                <a:latin typeface="Roboto"/>
                <a:cs typeface="Roboto"/>
              </a:rPr>
              <a:t>e</a:t>
            </a:r>
            <a:r>
              <a:rPr sz="1900" spc="-70" dirty="0">
                <a:latin typeface="Roboto"/>
                <a:cs typeface="Roboto"/>
              </a:rPr>
              <a:t>r</a:t>
            </a:r>
            <a:r>
              <a:rPr sz="1900" spc="-100" dirty="0">
                <a:latin typeface="Roboto"/>
                <a:cs typeface="Roboto"/>
              </a:rPr>
              <a:t>e</a:t>
            </a:r>
            <a:r>
              <a:rPr sz="1900" dirty="0">
                <a:latin typeface="Roboto"/>
                <a:cs typeface="Roboto"/>
              </a:rPr>
              <a:t>s</a:t>
            </a:r>
            <a:r>
              <a:rPr sz="1900" spc="-45" dirty="0">
                <a:latin typeface="Roboto"/>
                <a:cs typeface="Roboto"/>
              </a:rPr>
              <a:t>t</a:t>
            </a:r>
            <a:r>
              <a:rPr sz="1900" spc="-100" dirty="0">
                <a:latin typeface="Roboto"/>
                <a:cs typeface="Roboto"/>
              </a:rPr>
              <a:t>s</a:t>
            </a:r>
            <a:r>
              <a:rPr sz="1900" spc="-10" dirty="0">
                <a:latin typeface="Roboto"/>
                <a:cs typeface="Roboto"/>
              </a:rPr>
              <a:t>.</a:t>
            </a:r>
            <a:endParaRPr sz="1900">
              <a:latin typeface="Roboto"/>
              <a:cs typeface="Roboto"/>
            </a:endParaRPr>
          </a:p>
        </p:txBody>
      </p:sp>
      <p:pic>
        <p:nvPicPr>
          <p:cNvPr id="4" name="Picture 3" descr="Buyer-Persona-Starter-Questions-min.png"/>
          <p:cNvPicPr>
            <a:picLocks noChangeAspect="1"/>
          </p:cNvPicPr>
          <p:nvPr/>
        </p:nvPicPr>
        <p:blipFill>
          <a:blip r:embed="rId2"/>
          <a:stretch>
            <a:fillRect/>
          </a:stretch>
        </p:blipFill>
        <p:spPr>
          <a:xfrm>
            <a:off x="8534400" y="2133600"/>
            <a:ext cx="3473976" cy="2667000"/>
          </a:xfrm>
          <a:prstGeom prst="rect">
            <a:avLst/>
          </a:prstGeom>
        </p:spPr>
      </p:pic>
      <p:sp>
        <p:nvSpPr>
          <p:cNvPr id="5" name="TextBox 4"/>
          <p:cNvSpPr txBox="1"/>
          <p:nvPr/>
        </p:nvSpPr>
        <p:spPr>
          <a:xfrm>
            <a:off x="1143000" y="1981200"/>
            <a:ext cx="7315200" cy="5078313"/>
          </a:xfrm>
          <a:prstGeom prst="rect">
            <a:avLst/>
          </a:prstGeom>
          <a:noFill/>
        </p:spPr>
        <p:txBody>
          <a:bodyPr wrap="square" rtlCol="0">
            <a:spAutoFit/>
          </a:bodyPr>
          <a:lstStyle/>
          <a:p>
            <a:pPr>
              <a:buFont typeface="Arial" pitchFamily="34" charset="0"/>
              <a:buChar char="•"/>
            </a:pPr>
            <a:r>
              <a:rPr lang="en-US" b="1" dirty="0"/>
              <a:t>AGE RANGE:</a:t>
            </a:r>
            <a:r>
              <a:rPr lang="en-US" dirty="0"/>
              <a:t> Above 10 years (includes minor account),It also providing</a:t>
            </a:r>
          </a:p>
          <a:p>
            <a:r>
              <a:rPr lang="en-US" dirty="0"/>
              <a:t>YES BANK Young tar account between the age of 1-18years.</a:t>
            </a:r>
          </a:p>
          <a:p>
            <a:pPr>
              <a:buFont typeface="Arial" pitchFamily="34" charset="0"/>
              <a:buChar char="•"/>
            </a:pPr>
            <a:r>
              <a:rPr lang="en-US" b="1" dirty="0"/>
              <a:t>GENDER: </a:t>
            </a:r>
            <a:r>
              <a:rPr lang="en-US" dirty="0"/>
              <a:t>Any Gender</a:t>
            </a:r>
          </a:p>
          <a:p>
            <a:pPr>
              <a:buFont typeface="Arial" pitchFamily="34" charset="0"/>
              <a:buChar char="•"/>
            </a:pPr>
            <a:r>
              <a:rPr lang="en-US" b="1" dirty="0"/>
              <a:t>CHILDERN :</a:t>
            </a:r>
            <a:r>
              <a:rPr lang="en-US" dirty="0"/>
              <a:t> YES</a:t>
            </a:r>
          </a:p>
          <a:p>
            <a:pPr>
              <a:buFont typeface="Arial" pitchFamily="34" charset="0"/>
              <a:buChar char="•"/>
            </a:pPr>
            <a:r>
              <a:rPr lang="en-US" b="1" dirty="0"/>
              <a:t>MARITAL STATUS: </a:t>
            </a:r>
            <a:r>
              <a:rPr lang="en-US" dirty="0"/>
              <a:t>Married/Un married</a:t>
            </a:r>
          </a:p>
          <a:p>
            <a:pPr>
              <a:buFont typeface="Arial" pitchFamily="34" charset="0"/>
              <a:buChar char="•"/>
            </a:pPr>
            <a:r>
              <a:rPr lang="en-US" b="1" dirty="0"/>
              <a:t>LOCATION: </a:t>
            </a:r>
            <a:r>
              <a:rPr lang="en-US" dirty="0"/>
              <a:t>Metro Cities, Tier 2 &amp; Tier 3 Cities</a:t>
            </a:r>
          </a:p>
          <a:p>
            <a:pPr>
              <a:buFont typeface="Arial" pitchFamily="34" charset="0"/>
              <a:buChar char="•"/>
            </a:pPr>
            <a:r>
              <a:rPr lang="en-US" b="1" dirty="0"/>
              <a:t>INCOME:</a:t>
            </a:r>
            <a:r>
              <a:rPr lang="en-US" dirty="0"/>
              <a:t> 26,624.08</a:t>
            </a:r>
          </a:p>
          <a:p>
            <a:pPr>
              <a:buFont typeface="Arial" pitchFamily="34" charset="0"/>
              <a:buChar char="•"/>
            </a:pPr>
            <a:r>
              <a:rPr lang="en-US" b="1" dirty="0"/>
              <a:t>EDUCATION: </a:t>
            </a:r>
            <a:r>
              <a:rPr lang="en-US" dirty="0"/>
              <a:t>Educated/</a:t>
            </a:r>
            <a:r>
              <a:rPr lang="en-US" dirty="0" err="1"/>
              <a:t>NonEducated</a:t>
            </a:r>
            <a:endParaRPr lang="en-US" b="1" dirty="0"/>
          </a:p>
          <a:p>
            <a:pPr>
              <a:buFont typeface="Arial" pitchFamily="34" charset="0"/>
              <a:buChar char="•"/>
            </a:pPr>
            <a:r>
              <a:rPr lang="en-US" b="1" dirty="0"/>
              <a:t>WHAT DO THEY VALUE IN THEIR PROFESSIONAL LIFE? – </a:t>
            </a:r>
            <a:r>
              <a:rPr lang="en-US" dirty="0"/>
              <a:t>Social Status, May lead better life</a:t>
            </a:r>
          </a:p>
          <a:p>
            <a:pPr>
              <a:buFont typeface="Arial" pitchFamily="34" charset="0"/>
              <a:buChar char="•"/>
            </a:pPr>
            <a:r>
              <a:rPr lang="en-US" b="1" dirty="0"/>
              <a:t>WHAT IS IMPORTANT TO THEM WHEN CONSIDERING PRODUCTS?- </a:t>
            </a:r>
            <a:r>
              <a:rPr lang="en-US" dirty="0"/>
              <a:t>Rate of interest ,Handling Charges ,Hidden Charges ,</a:t>
            </a:r>
            <a:r>
              <a:rPr lang="en-US" dirty="0" err="1"/>
              <a:t>Comparisions,Card</a:t>
            </a:r>
            <a:r>
              <a:rPr lang="en-US" dirty="0"/>
              <a:t> </a:t>
            </a:r>
            <a:r>
              <a:rPr lang="en-US" dirty="0" err="1"/>
              <a:t>Benetifits</a:t>
            </a:r>
            <a:endParaRPr lang="en-US" dirty="0"/>
          </a:p>
          <a:p>
            <a:pPr>
              <a:buFont typeface="Arial" pitchFamily="34" charset="0"/>
              <a:buChar char="•"/>
            </a:pPr>
            <a:r>
              <a:rPr lang="en-US" b="1" dirty="0"/>
              <a:t>WHAT OBJECTIONS MIGHT THEY HAVE?-</a:t>
            </a:r>
            <a:r>
              <a:rPr lang="en-US" dirty="0"/>
              <a:t>Hidden </a:t>
            </a:r>
            <a:r>
              <a:rPr lang="en-US" dirty="0" err="1"/>
              <a:t>Chareges</a:t>
            </a:r>
            <a:r>
              <a:rPr lang="en-US" dirty="0"/>
              <a:t>, Heavy interests</a:t>
            </a:r>
          </a:p>
          <a:p>
            <a:pPr>
              <a:buFont typeface="Arial" pitchFamily="34" charset="0"/>
              <a:buChar char="•"/>
            </a:pPr>
            <a:r>
              <a:rPr lang="en-US" b="1" dirty="0"/>
              <a:t>HOW DO THEY GET THEIR INFORMATION?-</a:t>
            </a:r>
            <a:r>
              <a:rPr lang="en-US" dirty="0" err="1"/>
              <a:t>SMS,Phone</a:t>
            </a:r>
            <a:r>
              <a:rPr lang="en-US" dirty="0"/>
              <a:t> </a:t>
            </a:r>
            <a:r>
              <a:rPr lang="en-US" dirty="0" err="1"/>
              <a:t>Calls,Internet</a:t>
            </a:r>
            <a:r>
              <a:rPr lang="en-US" dirty="0"/>
              <a:t> Banking Notifications Ads on websites</a:t>
            </a:r>
          </a:p>
          <a:p>
            <a:pPr>
              <a:buFont typeface="Arial" pitchFamily="34" charset="0"/>
              <a:buChar char="•"/>
            </a:pPr>
            <a:r>
              <a:rPr lang="en-US" b="1" dirty="0"/>
              <a:t>HOW DO THEY COMMUNICATE?- </a:t>
            </a:r>
            <a:r>
              <a:rPr lang="en-US" dirty="0" err="1"/>
              <a:t>Whatsapp,Chat</a:t>
            </a:r>
            <a:r>
              <a:rPr lang="en-US" dirty="0"/>
              <a:t> </a:t>
            </a:r>
            <a:r>
              <a:rPr lang="en-US" dirty="0" err="1"/>
              <a:t>bot</a:t>
            </a:r>
            <a:r>
              <a:rPr lang="en-US" dirty="0"/>
              <a:t>, </a:t>
            </a:r>
            <a:r>
              <a:rPr lang="en-US" dirty="0" err="1"/>
              <a:t>Instagram,E</a:t>
            </a:r>
            <a:r>
              <a:rPr lang="en-US" dirty="0"/>
              <a:t>-Mail, </a:t>
            </a:r>
            <a:r>
              <a:rPr lang="en-US" dirty="0" err="1"/>
              <a:t>SMS,Toll</a:t>
            </a:r>
            <a:r>
              <a:rPr lang="en-US" dirty="0"/>
              <a:t> free numbers etc</a:t>
            </a:r>
            <a:endParaRPr lang="en-US" b="1" dirty="0"/>
          </a:p>
          <a:p>
            <a:pPr>
              <a:buFont typeface="Arial" pitchFamily="34" charset="0"/>
              <a:buChar cha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0" y="762000"/>
            <a:ext cx="4648835" cy="406400"/>
          </a:xfrm>
          <a:prstGeom prst="rect">
            <a:avLst/>
          </a:prstGeom>
        </p:spPr>
        <p:txBody>
          <a:bodyPr vert="horz" wrap="square" lIns="0" tIns="12700" rIns="0" bIns="0" rtlCol="0">
            <a:spAutoFit/>
          </a:bodyPr>
          <a:lstStyle/>
          <a:p>
            <a:pPr marL="12700">
              <a:lnSpc>
                <a:spcPct val="100000"/>
              </a:lnSpc>
              <a:spcBef>
                <a:spcPts val="100"/>
              </a:spcBef>
            </a:pPr>
            <a:r>
              <a:rPr sz="2500" spc="-15" dirty="0"/>
              <a:t>Part</a:t>
            </a:r>
            <a:r>
              <a:rPr sz="2500" spc="-80" dirty="0"/>
              <a:t> </a:t>
            </a:r>
            <a:r>
              <a:rPr sz="2500" spc="30" dirty="0"/>
              <a:t>2:</a:t>
            </a:r>
            <a:r>
              <a:rPr sz="2500" spc="-40" dirty="0"/>
              <a:t> </a:t>
            </a:r>
            <a:r>
              <a:rPr sz="2500" spc="-15" dirty="0"/>
              <a:t>SEO</a:t>
            </a:r>
            <a:r>
              <a:rPr sz="2500" spc="-60" dirty="0"/>
              <a:t> </a:t>
            </a:r>
            <a:r>
              <a:rPr sz="2500" spc="-5" dirty="0"/>
              <a:t>&amp;</a:t>
            </a:r>
            <a:r>
              <a:rPr sz="2500" spc="25" dirty="0"/>
              <a:t> </a:t>
            </a:r>
            <a:r>
              <a:rPr sz="2500" spc="-5" dirty="0"/>
              <a:t>Keyword</a:t>
            </a:r>
            <a:r>
              <a:rPr sz="2500" spc="55" dirty="0"/>
              <a:t> </a:t>
            </a:r>
            <a:r>
              <a:rPr sz="2500" spc="5" dirty="0"/>
              <a:t>Research</a:t>
            </a:r>
            <a:endParaRPr sz="2500"/>
          </a:p>
        </p:txBody>
      </p:sp>
      <p:sp>
        <p:nvSpPr>
          <p:cNvPr id="3" name="object 3"/>
          <p:cNvSpPr txBox="1"/>
          <p:nvPr/>
        </p:nvSpPr>
        <p:spPr>
          <a:xfrm>
            <a:off x="1320800" y="1866900"/>
            <a:ext cx="9386570" cy="3388360"/>
          </a:xfrm>
          <a:prstGeom prst="rect">
            <a:avLst/>
          </a:prstGeom>
        </p:spPr>
        <p:txBody>
          <a:bodyPr vert="horz" wrap="square" lIns="0" tIns="12700" rIns="0" bIns="0" rtlCol="0">
            <a:spAutoFit/>
          </a:bodyPr>
          <a:lstStyle/>
          <a:p>
            <a:pPr marL="622300" indent="-419100">
              <a:lnSpc>
                <a:spcPts val="2240"/>
              </a:lnSpc>
              <a:spcBef>
                <a:spcPts val="100"/>
              </a:spcBef>
              <a:buFont typeface="Lucida Sans Unicode"/>
              <a:buChar char="●"/>
              <a:tabLst>
                <a:tab pos="621665" algn="l"/>
                <a:tab pos="622300" algn="l"/>
              </a:tabLst>
            </a:pPr>
            <a:r>
              <a:rPr sz="1900" b="1" spc="-80" dirty="0">
                <a:latin typeface="Roboto"/>
                <a:cs typeface="Roboto"/>
              </a:rPr>
              <a:t>S</a:t>
            </a:r>
            <a:r>
              <a:rPr sz="1900" b="1" spc="-60" dirty="0">
                <a:latin typeface="Roboto"/>
                <a:cs typeface="Roboto"/>
              </a:rPr>
              <a:t>E</a:t>
            </a:r>
            <a:r>
              <a:rPr sz="1900" b="1" dirty="0">
                <a:latin typeface="Roboto"/>
                <a:cs typeface="Roboto"/>
              </a:rPr>
              <a:t>O</a:t>
            </a:r>
            <a:r>
              <a:rPr sz="1900" b="1" spc="-85" dirty="0">
                <a:latin typeface="Roboto"/>
                <a:cs typeface="Roboto"/>
              </a:rPr>
              <a:t> </a:t>
            </a:r>
            <a:r>
              <a:rPr sz="1900" b="1" spc="90" dirty="0">
                <a:latin typeface="Roboto"/>
                <a:cs typeface="Roboto"/>
              </a:rPr>
              <a:t>A</a:t>
            </a:r>
            <a:r>
              <a:rPr sz="1900" b="1" spc="-75" dirty="0">
                <a:latin typeface="Roboto"/>
                <a:cs typeface="Roboto"/>
              </a:rPr>
              <a:t>u</a:t>
            </a:r>
            <a:r>
              <a:rPr sz="1900" b="1" spc="-80" dirty="0">
                <a:latin typeface="Roboto"/>
                <a:cs typeface="Roboto"/>
              </a:rPr>
              <a:t>d</a:t>
            </a:r>
            <a:r>
              <a:rPr sz="1900" b="1" spc="-10" dirty="0">
                <a:latin typeface="Roboto"/>
                <a:cs typeface="Roboto"/>
              </a:rPr>
              <a:t>i</a:t>
            </a:r>
            <a:r>
              <a:rPr sz="1900" b="1" spc="-65" dirty="0">
                <a:latin typeface="Roboto"/>
                <a:cs typeface="Roboto"/>
              </a:rPr>
              <a:t>t</a:t>
            </a:r>
            <a:r>
              <a:rPr sz="1900" b="1" spc="-5" dirty="0">
                <a:latin typeface="Roboto"/>
                <a:cs typeface="Roboto"/>
              </a:rPr>
              <a:t>:</a:t>
            </a:r>
            <a:r>
              <a:rPr sz="1900" b="1" spc="-10" dirty="0">
                <a:latin typeface="Roboto"/>
                <a:cs typeface="Roboto"/>
              </a:rPr>
              <a:t> </a:t>
            </a:r>
            <a:r>
              <a:rPr sz="1900" spc="-90" dirty="0">
                <a:latin typeface="Roboto"/>
                <a:cs typeface="Roboto"/>
              </a:rPr>
              <a:t>D</a:t>
            </a:r>
            <a:r>
              <a:rPr sz="1900" dirty="0">
                <a:latin typeface="Roboto"/>
                <a:cs typeface="Roboto"/>
              </a:rPr>
              <a:t>o</a:t>
            </a:r>
            <a:r>
              <a:rPr sz="1900" spc="-60" dirty="0">
                <a:latin typeface="Roboto"/>
                <a:cs typeface="Roboto"/>
              </a:rPr>
              <a:t> </a:t>
            </a:r>
            <a:r>
              <a:rPr sz="1900" spc="-50" dirty="0">
                <a:latin typeface="Roboto"/>
                <a:cs typeface="Roboto"/>
              </a:rPr>
              <a:t>a</a:t>
            </a:r>
            <a:r>
              <a:rPr sz="1900" spc="-35" dirty="0">
                <a:latin typeface="Roboto"/>
                <a:cs typeface="Roboto"/>
              </a:rPr>
              <a:t>n</a:t>
            </a:r>
            <a:r>
              <a:rPr sz="1900" spc="-125" dirty="0">
                <a:latin typeface="Roboto"/>
                <a:cs typeface="Roboto"/>
              </a:rPr>
              <a:t> </a:t>
            </a:r>
            <a:r>
              <a:rPr sz="1900" spc="-65" dirty="0">
                <a:latin typeface="Roboto"/>
                <a:cs typeface="Roboto"/>
              </a:rPr>
              <a:t>S</a:t>
            </a:r>
            <a:r>
              <a:rPr sz="1900" spc="50" dirty="0">
                <a:latin typeface="Roboto"/>
                <a:cs typeface="Roboto"/>
              </a:rPr>
              <a:t>E</a:t>
            </a:r>
            <a:r>
              <a:rPr sz="1900" spc="10" dirty="0">
                <a:latin typeface="Roboto"/>
                <a:cs typeface="Roboto"/>
              </a:rPr>
              <a:t>O</a:t>
            </a:r>
            <a:r>
              <a:rPr sz="1900" spc="-80" dirty="0">
                <a:latin typeface="Roboto"/>
                <a:cs typeface="Roboto"/>
              </a:rPr>
              <a:t> </a:t>
            </a:r>
            <a:r>
              <a:rPr sz="1900" spc="-50" dirty="0">
                <a:latin typeface="Roboto"/>
                <a:cs typeface="Roboto"/>
              </a:rPr>
              <a:t>a</a:t>
            </a:r>
            <a:r>
              <a:rPr sz="1900" spc="-85" dirty="0">
                <a:latin typeface="Roboto"/>
                <a:cs typeface="Roboto"/>
              </a:rPr>
              <a:t>ud</a:t>
            </a:r>
            <a:r>
              <a:rPr sz="1900" spc="15" dirty="0">
                <a:latin typeface="Roboto"/>
                <a:cs typeface="Roboto"/>
              </a:rPr>
              <a:t>i</a:t>
            </a:r>
            <a:r>
              <a:rPr sz="1900" spc="-20" dirty="0">
                <a:latin typeface="Roboto"/>
                <a:cs typeface="Roboto"/>
              </a:rPr>
              <a:t>t</a:t>
            </a:r>
            <a:r>
              <a:rPr sz="1900" spc="-95" dirty="0">
                <a:latin typeface="Roboto"/>
                <a:cs typeface="Roboto"/>
              </a:rPr>
              <a:t> </a:t>
            </a:r>
            <a:r>
              <a:rPr sz="1900" spc="15" dirty="0">
                <a:latin typeface="Roboto"/>
                <a:cs typeface="Roboto"/>
              </a:rPr>
              <a:t>o</a:t>
            </a:r>
            <a:r>
              <a:rPr sz="1900" spc="35" dirty="0">
                <a:latin typeface="Roboto"/>
                <a:cs typeface="Roboto"/>
              </a:rPr>
              <a:t>f</a:t>
            </a:r>
            <a:r>
              <a:rPr sz="1900" spc="-35" dirty="0">
                <a:latin typeface="Roboto"/>
                <a:cs typeface="Roboto"/>
              </a:rPr>
              <a:t> </a:t>
            </a:r>
            <a:r>
              <a:rPr sz="1900" spc="-145" dirty="0">
                <a:latin typeface="Roboto"/>
                <a:cs typeface="Roboto"/>
              </a:rPr>
              <a:t>t</a:t>
            </a:r>
            <a:r>
              <a:rPr sz="1900" spc="15" dirty="0">
                <a:latin typeface="Roboto"/>
                <a:cs typeface="Roboto"/>
              </a:rPr>
              <a:t>h</a:t>
            </a:r>
            <a:r>
              <a:rPr sz="1900" spc="10" dirty="0">
                <a:latin typeface="Roboto"/>
                <a:cs typeface="Roboto"/>
              </a:rPr>
              <a:t>e</a:t>
            </a:r>
            <a:r>
              <a:rPr sz="1900" spc="-80" dirty="0">
                <a:latin typeface="Roboto"/>
                <a:cs typeface="Roboto"/>
              </a:rPr>
              <a:t> </a:t>
            </a:r>
            <a:r>
              <a:rPr sz="1900" spc="-85" dirty="0">
                <a:latin typeface="Roboto"/>
                <a:cs typeface="Roboto"/>
              </a:rPr>
              <a:t>b</a:t>
            </a:r>
            <a:r>
              <a:rPr sz="1900" spc="-70" dirty="0">
                <a:latin typeface="Roboto"/>
                <a:cs typeface="Roboto"/>
              </a:rPr>
              <a:t>r</a:t>
            </a:r>
            <a:r>
              <a:rPr sz="1900" spc="-50" dirty="0">
                <a:latin typeface="Roboto"/>
                <a:cs typeface="Roboto"/>
              </a:rPr>
              <a:t>a</a:t>
            </a:r>
            <a:r>
              <a:rPr sz="1900" spc="-85" dirty="0">
                <a:latin typeface="Roboto"/>
                <a:cs typeface="Roboto"/>
              </a:rPr>
              <a:t>n</a:t>
            </a:r>
            <a:r>
              <a:rPr sz="1900" spc="15" dirty="0">
                <a:latin typeface="Roboto"/>
                <a:cs typeface="Roboto"/>
              </a:rPr>
              <a:t>d</a:t>
            </a:r>
            <a:r>
              <a:rPr sz="1900" spc="-15" dirty="0">
                <a:latin typeface="Roboto"/>
                <a:cs typeface="Roboto"/>
              </a:rPr>
              <a:t>s</a:t>
            </a:r>
            <a:r>
              <a:rPr sz="1900" spc="-55" dirty="0">
                <a:latin typeface="Roboto"/>
                <a:cs typeface="Roboto"/>
              </a:rPr>
              <a:t> </a:t>
            </a:r>
            <a:r>
              <a:rPr sz="1900" spc="-145" dirty="0">
                <a:latin typeface="Roboto"/>
                <a:cs typeface="Roboto"/>
              </a:rPr>
              <a:t>w</a:t>
            </a:r>
            <a:r>
              <a:rPr sz="1900" dirty="0">
                <a:latin typeface="Roboto"/>
                <a:cs typeface="Roboto"/>
              </a:rPr>
              <a:t>e</a:t>
            </a:r>
            <a:r>
              <a:rPr sz="1900" spc="15" dirty="0">
                <a:latin typeface="Roboto"/>
                <a:cs typeface="Roboto"/>
              </a:rPr>
              <a:t>b</a:t>
            </a:r>
            <a:r>
              <a:rPr sz="1900" spc="-100" dirty="0">
                <a:latin typeface="Roboto"/>
                <a:cs typeface="Roboto"/>
              </a:rPr>
              <a:t>s</a:t>
            </a:r>
            <a:r>
              <a:rPr sz="1900" spc="-85" dirty="0">
                <a:latin typeface="Roboto"/>
                <a:cs typeface="Roboto"/>
              </a:rPr>
              <a:t>i</a:t>
            </a:r>
            <a:r>
              <a:rPr sz="1900" spc="-45" dirty="0">
                <a:latin typeface="Roboto"/>
                <a:cs typeface="Roboto"/>
              </a:rPr>
              <a:t>t</a:t>
            </a:r>
            <a:r>
              <a:rPr sz="1900" spc="10" dirty="0">
                <a:latin typeface="Roboto"/>
                <a:cs typeface="Roboto"/>
              </a:rPr>
              <a:t>e</a:t>
            </a:r>
            <a:endParaRPr sz="190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sz="1900" b="1" spc="-35" dirty="0">
                <a:latin typeface="Roboto"/>
                <a:cs typeface="Roboto"/>
              </a:rPr>
              <a:t>Keyword </a:t>
            </a:r>
            <a:r>
              <a:rPr sz="1900" b="1" spc="-30" dirty="0">
                <a:latin typeface="Roboto"/>
                <a:cs typeface="Roboto"/>
              </a:rPr>
              <a:t>Research: </a:t>
            </a:r>
            <a:r>
              <a:rPr sz="1900" spc="-30" dirty="0">
                <a:latin typeface="Roboto"/>
                <a:cs typeface="Roboto"/>
              </a:rPr>
              <a:t>Define </a:t>
            </a:r>
            <a:r>
              <a:rPr sz="1900" spc="-45" dirty="0">
                <a:latin typeface="Roboto"/>
                <a:cs typeface="Roboto"/>
              </a:rPr>
              <a:t>Research Objectives, </a:t>
            </a:r>
            <a:r>
              <a:rPr sz="1900" spc="-50" dirty="0">
                <a:latin typeface="Roboto"/>
                <a:cs typeface="Roboto"/>
              </a:rPr>
              <a:t>Brainstorm </a:t>
            </a:r>
            <a:r>
              <a:rPr sz="1900" spc="-45" dirty="0">
                <a:latin typeface="Roboto"/>
                <a:cs typeface="Roboto"/>
              </a:rPr>
              <a:t>Seed </a:t>
            </a:r>
            <a:r>
              <a:rPr sz="1900" spc="-50" dirty="0">
                <a:latin typeface="Roboto"/>
                <a:cs typeface="Roboto"/>
              </a:rPr>
              <a:t>Keywords, Utilize </a:t>
            </a:r>
            <a:r>
              <a:rPr sz="1900" spc="-45" dirty="0">
                <a:latin typeface="Roboto"/>
                <a:cs typeface="Roboto"/>
              </a:rPr>
              <a:t> </a:t>
            </a:r>
            <a:r>
              <a:rPr sz="1900" spc="-55" dirty="0">
                <a:latin typeface="Roboto"/>
                <a:cs typeface="Roboto"/>
              </a:rPr>
              <a:t>Keyword </a:t>
            </a:r>
            <a:r>
              <a:rPr sz="1900" spc="-45" dirty="0">
                <a:latin typeface="Roboto"/>
                <a:cs typeface="Roboto"/>
              </a:rPr>
              <a:t>Research </a:t>
            </a:r>
            <a:r>
              <a:rPr sz="1900" spc="-20" dirty="0">
                <a:latin typeface="Roboto"/>
                <a:cs typeface="Roboto"/>
              </a:rPr>
              <a:t>Tools </a:t>
            </a:r>
            <a:r>
              <a:rPr sz="1900" spc="-50" dirty="0">
                <a:latin typeface="Roboto"/>
                <a:cs typeface="Roboto"/>
              </a:rPr>
              <a:t>(SEMrush </a:t>
            </a:r>
            <a:r>
              <a:rPr sz="1900" spc="-55" dirty="0">
                <a:latin typeface="Roboto"/>
                <a:cs typeface="Roboto"/>
              </a:rPr>
              <a:t>or </a:t>
            </a:r>
            <a:r>
              <a:rPr sz="1900" spc="-50" dirty="0">
                <a:latin typeface="Roboto"/>
                <a:cs typeface="Roboto"/>
              </a:rPr>
              <a:t>Moz </a:t>
            </a:r>
            <a:r>
              <a:rPr sz="1900" spc="-55" dirty="0">
                <a:latin typeface="Roboto"/>
                <a:cs typeface="Roboto"/>
              </a:rPr>
              <a:t>Keyword </a:t>
            </a:r>
            <a:r>
              <a:rPr sz="1900" spc="-45" dirty="0">
                <a:latin typeface="Roboto"/>
                <a:cs typeface="Roboto"/>
              </a:rPr>
              <a:t>Explorer),Analyze </a:t>
            </a:r>
            <a:r>
              <a:rPr sz="1900" spc="-35" dirty="0">
                <a:latin typeface="Roboto"/>
                <a:cs typeface="Roboto"/>
              </a:rPr>
              <a:t>Competitor </a:t>
            </a:r>
            <a:r>
              <a:rPr sz="1900" spc="-30" dirty="0">
                <a:latin typeface="Roboto"/>
                <a:cs typeface="Roboto"/>
              </a:rPr>
              <a:t> </a:t>
            </a:r>
            <a:r>
              <a:rPr sz="1900" spc="-50" dirty="0">
                <a:latin typeface="Roboto"/>
                <a:cs typeface="Roboto"/>
              </a:rPr>
              <a:t>Keywords, </a:t>
            </a:r>
            <a:r>
              <a:rPr sz="1900" spc="-85" dirty="0">
                <a:latin typeface="Roboto"/>
                <a:cs typeface="Roboto"/>
              </a:rPr>
              <a:t>Long-tail </a:t>
            </a:r>
            <a:r>
              <a:rPr sz="1900" spc="-55" dirty="0">
                <a:latin typeface="Roboto"/>
                <a:cs typeface="Roboto"/>
              </a:rPr>
              <a:t>Keyword </a:t>
            </a:r>
            <a:r>
              <a:rPr sz="1900" spc="-40" dirty="0">
                <a:latin typeface="Roboto"/>
                <a:cs typeface="Roboto"/>
              </a:rPr>
              <a:t>Exploration </a:t>
            </a:r>
            <a:r>
              <a:rPr sz="1900" spc="-20" dirty="0">
                <a:latin typeface="Roboto"/>
                <a:cs typeface="Roboto"/>
              </a:rPr>
              <a:t>(specific, </a:t>
            </a:r>
            <a:r>
              <a:rPr sz="1900" spc="-45" dirty="0">
                <a:latin typeface="Roboto"/>
                <a:cs typeface="Roboto"/>
              </a:rPr>
              <a:t>longer phrases) </a:t>
            </a:r>
            <a:r>
              <a:rPr sz="1900" spc="-50" dirty="0">
                <a:latin typeface="Roboto"/>
                <a:cs typeface="Roboto"/>
              </a:rPr>
              <a:t>that </a:t>
            </a:r>
            <a:r>
              <a:rPr sz="1900" spc="-45" dirty="0">
                <a:latin typeface="Roboto"/>
                <a:cs typeface="Roboto"/>
              </a:rPr>
              <a:t>align </a:t>
            </a:r>
            <a:r>
              <a:rPr sz="1900" spc="-50" dirty="0">
                <a:latin typeface="Roboto"/>
                <a:cs typeface="Roboto"/>
              </a:rPr>
              <a:t>with </a:t>
            </a:r>
            <a:r>
              <a:rPr sz="1900" spc="-40" dirty="0">
                <a:latin typeface="Roboto"/>
                <a:cs typeface="Roboto"/>
              </a:rPr>
              <a:t>the </a:t>
            </a:r>
            <a:r>
              <a:rPr sz="1900" spc="-459" dirty="0">
                <a:latin typeface="Roboto"/>
                <a:cs typeface="Roboto"/>
              </a:rPr>
              <a:t> </a:t>
            </a:r>
            <a:r>
              <a:rPr sz="1900" spc="-70" dirty="0">
                <a:latin typeface="Roboto"/>
                <a:cs typeface="Roboto"/>
              </a:rPr>
              <a:t>r</a:t>
            </a:r>
            <a:r>
              <a:rPr sz="1900" dirty="0">
                <a:latin typeface="Roboto"/>
                <a:cs typeface="Roboto"/>
              </a:rPr>
              <a:t>e</a:t>
            </a:r>
            <a:r>
              <a:rPr sz="1900" spc="-100" dirty="0">
                <a:latin typeface="Roboto"/>
                <a:cs typeface="Roboto"/>
              </a:rPr>
              <a:t>s</a:t>
            </a:r>
            <a:r>
              <a:rPr sz="1900" dirty="0">
                <a:latin typeface="Roboto"/>
                <a:cs typeface="Roboto"/>
              </a:rPr>
              <a:t>e</a:t>
            </a:r>
            <a:r>
              <a:rPr sz="1900" spc="-50" dirty="0">
                <a:latin typeface="Roboto"/>
                <a:cs typeface="Roboto"/>
              </a:rPr>
              <a:t>a</a:t>
            </a:r>
            <a:r>
              <a:rPr sz="1900" spc="-70" dirty="0">
                <a:latin typeface="Roboto"/>
                <a:cs typeface="Roboto"/>
              </a:rPr>
              <a:t>r</a:t>
            </a:r>
            <a:r>
              <a:rPr sz="1900" spc="-95" dirty="0">
                <a:latin typeface="Roboto"/>
                <a:cs typeface="Roboto"/>
              </a:rPr>
              <a:t>c</a:t>
            </a:r>
            <a:r>
              <a:rPr sz="1900" spc="-35" dirty="0">
                <a:latin typeface="Roboto"/>
                <a:cs typeface="Roboto"/>
              </a:rPr>
              <a:t>h</a:t>
            </a:r>
            <a:r>
              <a:rPr sz="1900" spc="-20" dirty="0">
                <a:latin typeface="Roboto"/>
                <a:cs typeface="Roboto"/>
              </a:rPr>
              <a:t> </a:t>
            </a:r>
            <a:r>
              <a:rPr sz="1900" spc="-85" dirty="0">
                <a:latin typeface="Roboto"/>
                <a:cs typeface="Roboto"/>
              </a:rPr>
              <a:t>o</a:t>
            </a:r>
            <a:r>
              <a:rPr sz="1900" spc="15" dirty="0">
                <a:latin typeface="Roboto"/>
                <a:cs typeface="Roboto"/>
              </a:rPr>
              <a:t>b</a:t>
            </a:r>
            <a:r>
              <a:rPr sz="1900" spc="-95" dirty="0">
                <a:latin typeface="Roboto"/>
                <a:cs typeface="Roboto"/>
              </a:rPr>
              <a:t>j</a:t>
            </a:r>
            <a:r>
              <a:rPr sz="1900" dirty="0">
                <a:latin typeface="Roboto"/>
                <a:cs typeface="Roboto"/>
              </a:rPr>
              <a:t>e</a:t>
            </a:r>
            <a:r>
              <a:rPr sz="1900" spc="-95" dirty="0">
                <a:latin typeface="Roboto"/>
                <a:cs typeface="Roboto"/>
              </a:rPr>
              <a:t>c</a:t>
            </a:r>
            <a:r>
              <a:rPr sz="1900" spc="-45" dirty="0">
                <a:latin typeface="Roboto"/>
                <a:cs typeface="Roboto"/>
              </a:rPr>
              <a:t>t</a:t>
            </a:r>
            <a:r>
              <a:rPr sz="1900" spc="15" dirty="0">
                <a:latin typeface="Roboto"/>
                <a:cs typeface="Roboto"/>
              </a:rPr>
              <a:t>i</a:t>
            </a:r>
            <a:r>
              <a:rPr sz="1900" spc="-65" dirty="0">
                <a:latin typeface="Roboto"/>
                <a:cs typeface="Roboto"/>
              </a:rPr>
              <a:t>v</a:t>
            </a:r>
            <a:r>
              <a:rPr sz="1900" dirty="0">
                <a:latin typeface="Roboto"/>
                <a:cs typeface="Roboto"/>
              </a:rPr>
              <a:t>e</a:t>
            </a:r>
            <a:r>
              <a:rPr sz="1900" spc="-15" dirty="0">
                <a:latin typeface="Roboto"/>
                <a:cs typeface="Roboto"/>
              </a:rPr>
              <a:t>s</a:t>
            </a:r>
            <a:r>
              <a:rPr sz="1900" spc="-155"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dirty="0">
                <a:latin typeface="Roboto"/>
                <a:cs typeface="Roboto"/>
              </a:rPr>
              <a:t>h</a:t>
            </a:r>
            <a:r>
              <a:rPr sz="1900" spc="-50" dirty="0">
                <a:latin typeface="Roboto"/>
                <a:cs typeface="Roboto"/>
              </a:rPr>
              <a:t>a</a:t>
            </a:r>
            <a:r>
              <a:rPr sz="1900" spc="-65" dirty="0">
                <a:latin typeface="Roboto"/>
                <a:cs typeface="Roboto"/>
              </a:rPr>
              <a:t>v</a:t>
            </a:r>
            <a:r>
              <a:rPr sz="1900" spc="10" dirty="0">
                <a:latin typeface="Roboto"/>
                <a:cs typeface="Roboto"/>
              </a:rPr>
              <a:t>e</a:t>
            </a:r>
            <a:r>
              <a:rPr sz="1900" spc="-80" dirty="0">
                <a:latin typeface="Roboto"/>
                <a:cs typeface="Roboto"/>
              </a:rPr>
              <a:t> </a:t>
            </a:r>
            <a:r>
              <a:rPr sz="1900" spc="-85" dirty="0">
                <a:latin typeface="Roboto"/>
                <a:cs typeface="Roboto"/>
              </a:rPr>
              <a:t>l</a:t>
            </a:r>
            <a:r>
              <a:rPr sz="1900" spc="15" dirty="0">
                <a:latin typeface="Roboto"/>
                <a:cs typeface="Roboto"/>
              </a:rPr>
              <a:t>o</a:t>
            </a:r>
            <a:r>
              <a:rPr sz="1900" spc="-45" dirty="0">
                <a:latin typeface="Roboto"/>
                <a:cs typeface="Roboto"/>
              </a:rPr>
              <a:t>w</a:t>
            </a:r>
            <a:r>
              <a:rPr sz="1900" spc="-100" dirty="0">
                <a:latin typeface="Roboto"/>
                <a:cs typeface="Roboto"/>
              </a:rPr>
              <a:t>e</a:t>
            </a:r>
            <a:r>
              <a:rPr sz="1900" spc="-25" dirty="0">
                <a:latin typeface="Roboto"/>
                <a:cs typeface="Roboto"/>
              </a:rPr>
              <a:t>r</a:t>
            </a:r>
            <a:r>
              <a:rPr sz="1900" spc="-20" dirty="0">
                <a:latin typeface="Roboto"/>
                <a:cs typeface="Roboto"/>
              </a:rPr>
              <a:t> </a:t>
            </a:r>
            <a:r>
              <a:rPr sz="1900" spc="-95" dirty="0">
                <a:latin typeface="Roboto"/>
                <a:cs typeface="Roboto"/>
              </a:rPr>
              <a:t>c</a:t>
            </a:r>
            <a:r>
              <a:rPr sz="1900" spc="15" dirty="0">
                <a:latin typeface="Roboto"/>
                <a:cs typeface="Roboto"/>
              </a:rPr>
              <a:t>o</a:t>
            </a:r>
            <a:r>
              <a:rPr sz="1900" spc="-65" dirty="0">
                <a:latin typeface="Roboto"/>
                <a:cs typeface="Roboto"/>
              </a:rPr>
              <a:t>m</a:t>
            </a:r>
            <a:r>
              <a:rPr sz="1900" spc="-85" dirty="0">
                <a:latin typeface="Roboto"/>
                <a:cs typeface="Roboto"/>
              </a:rPr>
              <a:t>p</a:t>
            </a:r>
            <a:r>
              <a:rPr sz="1900" dirty="0">
                <a:latin typeface="Roboto"/>
                <a:cs typeface="Roboto"/>
              </a:rPr>
              <a:t>e</a:t>
            </a:r>
            <a:r>
              <a:rPr sz="1900" spc="-45" dirty="0">
                <a:latin typeface="Roboto"/>
                <a:cs typeface="Roboto"/>
              </a:rPr>
              <a:t>t</a:t>
            </a:r>
            <a:r>
              <a:rPr sz="1900" spc="15" dirty="0">
                <a:latin typeface="Roboto"/>
                <a:cs typeface="Roboto"/>
              </a:rPr>
              <a:t>i</a:t>
            </a:r>
            <a:r>
              <a:rPr sz="1900" spc="-45" dirty="0">
                <a:latin typeface="Roboto"/>
                <a:cs typeface="Roboto"/>
              </a:rPr>
              <a:t>t</a:t>
            </a:r>
            <a:r>
              <a:rPr sz="1900" spc="-85" dirty="0">
                <a:latin typeface="Roboto"/>
                <a:cs typeface="Roboto"/>
              </a:rPr>
              <a:t>io</a:t>
            </a:r>
            <a:r>
              <a:rPr sz="1900" spc="-35" dirty="0">
                <a:latin typeface="Roboto"/>
                <a:cs typeface="Roboto"/>
              </a:rPr>
              <a:t>n</a:t>
            </a:r>
            <a:r>
              <a:rPr sz="1900" spc="-25" dirty="0">
                <a:latin typeface="Roboto"/>
                <a:cs typeface="Roboto"/>
              </a:rPr>
              <a:t> </a:t>
            </a:r>
            <a:r>
              <a:rPr sz="1900" spc="-85" dirty="0">
                <a:latin typeface="Roboto"/>
                <a:cs typeface="Roboto"/>
              </a:rPr>
              <a:t>b</a:t>
            </a:r>
            <a:r>
              <a:rPr sz="1900" spc="15" dirty="0">
                <a:latin typeface="Roboto"/>
                <a:cs typeface="Roboto"/>
              </a:rPr>
              <a:t>u</a:t>
            </a:r>
            <a:r>
              <a:rPr sz="1900" spc="-20" dirty="0">
                <a:latin typeface="Roboto"/>
                <a:cs typeface="Roboto"/>
              </a:rPr>
              <a:t>t</a:t>
            </a:r>
            <a:r>
              <a:rPr sz="1900" spc="-95" dirty="0">
                <a:latin typeface="Roboto"/>
                <a:cs typeface="Roboto"/>
              </a:rPr>
              <a:t> </a:t>
            </a:r>
            <a:r>
              <a:rPr sz="1900" spc="-85" dirty="0">
                <a:latin typeface="Roboto"/>
                <a:cs typeface="Roboto"/>
              </a:rPr>
              <a:t>h</a:t>
            </a:r>
            <a:r>
              <a:rPr sz="1900" spc="15" dirty="0">
                <a:latin typeface="Roboto"/>
                <a:cs typeface="Roboto"/>
              </a:rPr>
              <a:t>i</a:t>
            </a:r>
            <a:r>
              <a:rPr sz="1900" spc="-85" dirty="0">
                <a:latin typeface="Roboto"/>
                <a:cs typeface="Roboto"/>
              </a:rPr>
              <a:t>gh</a:t>
            </a:r>
            <a:r>
              <a:rPr sz="1900" dirty="0">
                <a:latin typeface="Roboto"/>
                <a:cs typeface="Roboto"/>
              </a:rPr>
              <a:t>e</a:t>
            </a:r>
            <a:r>
              <a:rPr sz="1900" spc="-25" dirty="0">
                <a:latin typeface="Roboto"/>
                <a:cs typeface="Roboto"/>
              </a:rPr>
              <a:t>r</a:t>
            </a:r>
            <a:r>
              <a:rPr sz="1900" spc="-120" dirty="0">
                <a:latin typeface="Roboto"/>
                <a:cs typeface="Roboto"/>
              </a:rPr>
              <a:t> </a:t>
            </a:r>
            <a:r>
              <a:rPr sz="1900" spc="5" dirty="0">
                <a:latin typeface="Roboto"/>
                <a:cs typeface="Roboto"/>
              </a:rPr>
              <a:t>c</a:t>
            </a:r>
            <a:r>
              <a:rPr sz="1900" spc="-85" dirty="0">
                <a:latin typeface="Roboto"/>
                <a:cs typeface="Roboto"/>
              </a:rPr>
              <a:t>on</a:t>
            </a:r>
            <a:r>
              <a:rPr sz="1900" spc="-65" dirty="0">
                <a:latin typeface="Roboto"/>
                <a:cs typeface="Roboto"/>
              </a:rPr>
              <a:t>v</a:t>
            </a:r>
            <a:r>
              <a:rPr sz="1900" dirty="0">
                <a:latin typeface="Roboto"/>
                <a:cs typeface="Roboto"/>
              </a:rPr>
              <a:t>e</a:t>
            </a:r>
            <a:r>
              <a:rPr sz="1900" spc="-70" dirty="0">
                <a:latin typeface="Roboto"/>
                <a:cs typeface="Roboto"/>
              </a:rPr>
              <a:t>r</a:t>
            </a:r>
            <a:r>
              <a:rPr sz="1900" spc="-100" dirty="0">
                <a:latin typeface="Roboto"/>
                <a:cs typeface="Roboto"/>
              </a:rPr>
              <a:t>s</a:t>
            </a:r>
            <a:r>
              <a:rPr sz="1900" spc="15" dirty="0">
                <a:latin typeface="Roboto"/>
                <a:cs typeface="Roboto"/>
              </a:rPr>
              <a:t>i</a:t>
            </a:r>
            <a:r>
              <a:rPr sz="1900" spc="-85" dirty="0">
                <a:latin typeface="Roboto"/>
                <a:cs typeface="Roboto"/>
              </a:rPr>
              <a:t>o</a:t>
            </a:r>
            <a:r>
              <a:rPr sz="1900" spc="-35" dirty="0">
                <a:latin typeface="Roboto"/>
                <a:cs typeface="Roboto"/>
              </a:rPr>
              <a:t>n</a:t>
            </a:r>
            <a:r>
              <a:rPr sz="1900" spc="-25" dirty="0">
                <a:latin typeface="Roboto"/>
                <a:cs typeface="Roboto"/>
              </a:rPr>
              <a:t> </a:t>
            </a:r>
            <a:r>
              <a:rPr sz="1900" spc="-85" dirty="0">
                <a:latin typeface="Roboto"/>
                <a:cs typeface="Roboto"/>
              </a:rPr>
              <a:t>p</a:t>
            </a:r>
            <a:r>
              <a:rPr sz="1900" spc="15" dirty="0">
                <a:latin typeface="Roboto"/>
                <a:cs typeface="Roboto"/>
              </a:rPr>
              <a:t>o</a:t>
            </a:r>
            <a:r>
              <a:rPr sz="1900" spc="-45" dirty="0">
                <a:latin typeface="Roboto"/>
                <a:cs typeface="Roboto"/>
              </a:rPr>
              <a:t>t</a:t>
            </a:r>
            <a:r>
              <a:rPr sz="1900" dirty="0">
                <a:latin typeface="Roboto"/>
                <a:cs typeface="Roboto"/>
              </a:rPr>
              <a:t>e</a:t>
            </a:r>
            <a:r>
              <a:rPr sz="1900" spc="-85" dirty="0">
                <a:latin typeface="Roboto"/>
                <a:cs typeface="Roboto"/>
              </a:rPr>
              <a:t>n</a:t>
            </a:r>
            <a:r>
              <a:rPr sz="1900" spc="-45" dirty="0">
                <a:latin typeface="Roboto"/>
                <a:cs typeface="Roboto"/>
              </a:rPr>
              <a:t>t</a:t>
            </a:r>
            <a:r>
              <a:rPr sz="1900" spc="-85" dirty="0">
                <a:latin typeface="Roboto"/>
                <a:cs typeface="Roboto"/>
              </a:rPr>
              <a:t>i</a:t>
            </a:r>
            <a:r>
              <a:rPr sz="1900" spc="-50" dirty="0">
                <a:latin typeface="Roboto"/>
                <a:cs typeface="Roboto"/>
              </a:rPr>
              <a:t>a</a:t>
            </a:r>
            <a:r>
              <a:rPr sz="1900" spc="15" dirty="0">
                <a:latin typeface="Roboto"/>
                <a:cs typeface="Roboto"/>
              </a:rPr>
              <a:t>l</a:t>
            </a:r>
            <a:r>
              <a:rPr sz="1900" spc="-10" dirty="0">
                <a:latin typeface="Roboto"/>
                <a:cs typeface="Roboto"/>
              </a:rPr>
              <a:t>.</a:t>
            </a:r>
            <a:endParaRPr sz="1900">
              <a:latin typeface="Roboto"/>
              <a:cs typeface="Roboto"/>
            </a:endParaRPr>
          </a:p>
          <a:p>
            <a:pPr marL="622300" indent="-419100">
              <a:lnSpc>
                <a:spcPts val="2140"/>
              </a:lnSpc>
              <a:buFont typeface="Lucida Sans Unicode"/>
              <a:buChar char="●"/>
              <a:tabLst>
                <a:tab pos="621665" algn="l"/>
                <a:tab pos="622300" algn="l"/>
              </a:tabLst>
            </a:pPr>
            <a:r>
              <a:rPr sz="1900" b="1" spc="-10" dirty="0">
                <a:latin typeface="Roboto"/>
                <a:cs typeface="Roboto"/>
              </a:rPr>
              <a:t>On</a:t>
            </a:r>
            <a:r>
              <a:rPr sz="1900" b="1" spc="-140" dirty="0">
                <a:latin typeface="Roboto"/>
                <a:cs typeface="Roboto"/>
              </a:rPr>
              <a:t> </a:t>
            </a:r>
            <a:r>
              <a:rPr sz="1900" b="1" spc="-10" dirty="0">
                <a:latin typeface="Roboto"/>
                <a:cs typeface="Roboto"/>
              </a:rPr>
              <a:t>page</a:t>
            </a:r>
            <a:r>
              <a:rPr sz="1900" b="1" spc="-105" dirty="0">
                <a:latin typeface="Roboto"/>
                <a:cs typeface="Roboto"/>
              </a:rPr>
              <a:t> </a:t>
            </a:r>
            <a:r>
              <a:rPr sz="1900" b="1" spc="-45" dirty="0">
                <a:latin typeface="Roboto"/>
                <a:cs typeface="Roboto"/>
              </a:rPr>
              <a:t>Optimization:</a:t>
            </a:r>
            <a:r>
              <a:rPr sz="1900" b="1" spc="-105" dirty="0">
                <a:latin typeface="Roboto"/>
                <a:cs typeface="Roboto"/>
              </a:rPr>
              <a:t> </a:t>
            </a:r>
            <a:r>
              <a:rPr sz="1900" spc="-30" dirty="0">
                <a:latin typeface="Roboto"/>
                <a:cs typeface="Roboto"/>
              </a:rPr>
              <a:t>Meta</a:t>
            </a:r>
            <a:r>
              <a:rPr sz="1900" spc="-10" dirty="0">
                <a:latin typeface="Roboto"/>
                <a:cs typeface="Roboto"/>
              </a:rPr>
              <a:t> </a:t>
            </a:r>
            <a:r>
              <a:rPr sz="1900" spc="-70" dirty="0">
                <a:latin typeface="Roboto"/>
                <a:cs typeface="Roboto"/>
              </a:rPr>
              <a:t>Tag</a:t>
            </a:r>
            <a:r>
              <a:rPr sz="1900" spc="-40" dirty="0">
                <a:latin typeface="Roboto"/>
                <a:cs typeface="Roboto"/>
              </a:rPr>
              <a:t> optimization</a:t>
            </a:r>
            <a:r>
              <a:rPr sz="1900" spc="-20" dirty="0">
                <a:latin typeface="Roboto"/>
                <a:cs typeface="Roboto"/>
              </a:rPr>
              <a:t> </a:t>
            </a:r>
            <a:r>
              <a:rPr sz="1900" spc="-5" dirty="0">
                <a:latin typeface="Roboto"/>
                <a:cs typeface="Roboto"/>
              </a:rPr>
              <a:t>&amp;</a:t>
            </a:r>
            <a:r>
              <a:rPr sz="1900" spc="-55" dirty="0">
                <a:latin typeface="Roboto"/>
                <a:cs typeface="Roboto"/>
              </a:rPr>
              <a:t> </a:t>
            </a:r>
            <a:r>
              <a:rPr sz="1900" spc="-45" dirty="0">
                <a:latin typeface="Roboto"/>
                <a:cs typeface="Roboto"/>
              </a:rPr>
              <a:t>content</a:t>
            </a:r>
            <a:r>
              <a:rPr sz="1900" spc="-90" dirty="0">
                <a:latin typeface="Roboto"/>
                <a:cs typeface="Roboto"/>
              </a:rPr>
              <a:t> </a:t>
            </a:r>
            <a:r>
              <a:rPr sz="1900" spc="-40" dirty="0">
                <a:latin typeface="Roboto"/>
                <a:cs typeface="Roboto"/>
              </a:rPr>
              <a:t>optimization</a:t>
            </a:r>
            <a:endParaRPr sz="1900">
              <a:latin typeface="Roboto"/>
              <a:cs typeface="Roboto"/>
            </a:endParaRPr>
          </a:p>
          <a:p>
            <a:pPr marL="12700" marR="427355">
              <a:lnSpc>
                <a:spcPts val="2200"/>
              </a:lnSpc>
              <a:spcBef>
                <a:spcPts val="2260"/>
              </a:spcBef>
            </a:pPr>
            <a:r>
              <a:rPr sz="1900" spc="-35" dirty="0">
                <a:latin typeface="Roboto"/>
                <a:cs typeface="Roboto"/>
              </a:rPr>
              <a:t>Reflect</a:t>
            </a:r>
            <a:r>
              <a:rPr sz="1900" spc="5" dirty="0">
                <a:latin typeface="Roboto"/>
                <a:cs typeface="Roboto"/>
              </a:rPr>
              <a:t> </a:t>
            </a:r>
            <a:r>
              <a:rPr sz="1900" spc="-60" dirty="0">
                <a:latin typeface="Roboto"/>
                <a:cs typeface="Roboto"/>
              </a:rPr>
              <a:t>on</a:t>
            </a:r>
            <a:r>
              <a:rPr sz="1900" spc="-20"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process</a:t>
            </a:r>
            <a:r>
              <a:rPr sz="1900" spc="-55" dirty="0">
                <a:latin typeface="Roboto"/>
                <a:cs typeface="Roboto"/>
              </a:rPr>
              <a:t> </a:t>
            </a:r>
            <a:r>
              <a:rPr sz="1900" spc="25" dirty="0">
                <a:latin typeface="Roboto"/>
                <a:cs typeface="Roboto"/>
              </a:rPr>
              <a:t>of</a:t>
            </a:r>
            <a:r>
              <a:rPr sz="1900" spc="-30" dirty="0">
                <a:latin typeface="Roboto"/>
                <a:cs typeface="Roboto"/>
              </a:rPr>
              <a:t> </a:t>
            </a:r>
            <a:r>
              <a:rPr sz="1900" spc="-45" dirty="0">
                <a:latin typeface="Roboto"/>
                <a:cs typeface="Roboto"/>
              </a:rPr>
              <a:t>conducting</a:t>
            </a:r>
            <a:r>
              <a:rPr sz="1900" spc="-40" dirty="0">
                <a:latin typeface="Roboto"/>
                <a:cs typeface="Roboto"/>
              </a:rPr>
              <a:t> </a:t>
            </a:r>
            <a:r>
              <a:rPr sz="1900" spc="-65" dirty="0">
                <a:latin typeface="Roboto"/>
                <a:cs typeface="Roboto"/>
              </a:rPr>
              <a:t>keyword</a:t>
            </a:r>
            <a:r>
              <a:rPr sz="1900" spc="-40" dirty="0">
                <a:latin typeface="Roboto"/>
                <a:cs typeface="Roboto"/>
              </a:rPr>
              <a:t> research</a:t>
            </a:r>
            <a:r>
              <a:rPr sz="1900" spc="-120" dirty="0">
                <a:latin typeface="Roboto"/>
                <a:cs typeface="Roboto"/>
              </a:rPr>
              <a:t> </a:t>
            </a:r>
            <a:r>
              <a:rPr sz="1900" spc="-15" dirty="0">
                <a:latin typeface="Roboto"/>
                <a:cs typeface="Roboto"/>
              </a:rPr>
              <a:t>and</a:t>
            </a:r>
            <a:r>
              <a:rPr sz="1900" spc="-140" dirty="0">
                <a:latin typeface="Roboto"/>
                <a:cs typeface="Roboto"/>
              </a:rPr>
              <a:t> </a:t>
            </a:r>
            <a:r>
              <a:rPr sz="1900" spc="-5" dirty="0">
                <a:latin typeface="Roboto"/>
                <a:cs typeface="Roboto"/>
              </a:rPr>
              <a:t>the</a:t>
            </a:r>
            <a:r>
              <a:rPr sz="1900" spc="-80" dirty="0">
                <a:latin typeface="Roboto"/>
                <a:cs typeface="Roboto"/>
              </a:rPr>
              <a:t> </a:t>
            </a:r>
            <a:r>
              <a:rPr sz="1900" spc="-35" dirty="0">
                <a:latin typeface="Roboto"/>
                <a:cs typeface="Roboto"/>
              </a:rPr>
              <a:t>SEO</a:t>
            </a:r>
            <a:r>
              <a:rPr sz="1900" spc="-75" dirty="0">
                <a:latin typeface="Roboto"/>
                <a:cs typeface="Roboto"/>
              </a:rPr>
              <a:t> </a:t>
            </a:r>
            <a:r>
              <a:rPr sz="1900" spc="-45" dirty="0">
                <a:latin typeface="Roboto"/>
                <a:cs typeface="Roboto"/>
              </a:rPr>
              <a:t>recommendations </a:t>
            </a:r>
            <a:r>
              <a:rPr sz="1900" spc="-459" dirty="0">
                <a:latin typeface="Roboto"/>
                <a:cs typeface="Roboto"/>
              </a:rPr>
              <a:t> </a:t>
            </a:r>
            <a:r>
              <a:rPr sz="1900" spc="-40" dirty="0">
                <a:latin typeface="Roboto"/>
                <a:cs typeface="Roboto"/>
              </a:rPr>
              <a:t>provided.</a:t>
            </a:r>
            <a:endParaRPr sz="1900">
              <a:latin typeface="Roboto"/>
              <a:cs typeface="Roboto"/>
            </a:endParaRPr>
          </a:p>
          <a:p>
            <a:pPr>
              <a:lnSpc>
                <a:spcPct val="100000"/>
              </a:lnSpc>
              <a:spcBef>
                <a:spcPts val="35"/>
              </a:spcBef>
            </a:pPr>
            <a:endParaRPr sz="1800">
              <a:latin typeface="Roboto"/>
              <a:cs typeface="Roboto"/>
            </a:endParaRPr>
          </a:p>
          <a:p>
            <a:pPr marL="12700" marR="94615">
              <a:lnSpc>
                <a:spcPts val="2200"/>
              </a:lnSpc>
              <a:spcBef>
                <a:spcPts val="5"/>
              </a:spcBef>
            </a:pPr>
            <a:r>
              <a:rPr sz="1900" spc="-55" dirty="0">
                <a:latin typeface="Roboto"/>
                <a:cs typeface="Roboto"/>
              </a:rPr>
              <a:t>Document</a:t>
            </a:r>
            <a:r>
              <a:rPr sz="1900" spc="-90" dirty="0">
                <a:latin typeface="Roboto"/>
                <a:cs typeface="Roboto"/>
              </a:rPr>
              <a:t> </a:t>
            </a:r>
            <a:r>
              <a:rPr sz="1900" spc="-5" dirty="0">
                <a:latin typeface="Roboto"/>
                <a:cs typeface="Roboto"/>
              </a:rPr>
              <a:t>the</a:t>
            </a:r>
            <a:r>
              <a:rPr sz="1900" spc="-75" dirty="0">
                <a:latin typeface="Roboto"/>
                <a:cs typeface="Roboto"/>
              </a:rPr>
              <a:t> </a:t>
            </a:r>
            <a:r>
              <a:rPr sz="1900" spc="-50" dirty="0">
                <a:latin typeface="Roboto"/>
                <a:cs typeface="Roboto"/>
              </a:rPr>
              <a:t>challenges </a:t>
            </a:r>
            <a:r>
              <a:rPr sz="1900" spc="-20" dirty="0">
                <a:latin typeface="Roboto"/>
                <a:cs typeface="Roboto"/>
              </a:rPr>
              <a:t>faced</a:t>
            </a:r>
            <a:r>
              <a:rPr sz="1900" spc="-35" dirty="0">
                <a:latin typeface="Roboto"/>
                <a:cs typeface="Roboto"/>
              </a:rPr>
              <a:t> </a:t>
            </a:r>
            <a:r>
              <a:rPr sz="1900" spc="-55" dirty="0">
                <a:latin typeface="Roboto"/>
                <a:cs typeface="Roboto"/>
              </a:rPr>
              <a:t>during</a:t>
            </a:r>
            <a:r>
              <a:rPr sz="1900" spc="-35" dirty="0">
                <a:latin typeface="Roboto"/>
                <a:cs typeface="Roboto"/>
              </a:rPr>
              <a:t> </a:t>
            </a:r>
            <a:r>
              <a:rPr sz="1900" spc="-40" dirty="0">
                <a:latin typeface="Roboto"/>
                <a:cs typeface="Roboto"/>
              </a:rPr>
              <a:t>the</a:t>
            </a:r>
            <a:r>
              <a:rPr sz="1900" spc="-75" dirty="0">
                <a:latin typeface="Roboto"/>
                <a:cs typeface="Roboto"/>
              </a:rPr>
              <a:t> </a:t>
            </a:r>
            <a:r>
              <a:rPr sz="1900" spc="-40" dirty="0">
                <a:latin typeface="Roboto"/>
                <a:cs typeface="Roboto"/>
              </a:rPr>
              <a:t>research</a:t>
            </a:r>
            <a:r>
              <a:rPr sz="1900" spc="-114" dirty="0">
                <a:latin typeface="Roboto"/>
                <a:cs typeface="Roboto"/>
              </a:rPr>
              <a:t> </a:t>
            </a:r>
            <a:r>
              <a:rPr sz="1900" spc="-15" dirty="0">
                <a:latin typeface="Roboto"/>
                <a:cs typeface="Roboto"/>
              </a:rPr>
              <a:t>and</a:t>
            </a:r>
            <a:r>
              <a:rPr sz="1900" spc="-135" dirty="0">
                <a:latin typeface="Roboto"/>
                <a:cs typeface="Roboto"/>
              </a:rPr>
              <a:t> </a:t>
            </a:r>
            <a:r>
              <a:rPr sz="1900" spc="-40" dirty="0">
                <a:latin typeface="Roboto"/>
                <a:cs typeface="Roboto"/>
              </a:rPr>
              <a:t>analysis</a:t>
            </a:r>
            <a:r>
              <a:rPr sz="1900" spc="-150" dirty="0">
                <a:latin typeface="Roboto"/>
                <a:cs typeface="Roboto"/>
              </a:rPr>
              <a:t> </a:t>
            </a:r>
            <a:r>
              <a:rPr sz="1900" spc="-35" dirty="0">
                <a:latin typeface="Roboto"/>
                <a:cs typeface="Roboto"/>
              </a:rPr>
              <a:t>phase,</a:t>
            </a:r>
            <a:r>
              <a:rPr sz="1900" spc="-45" dirty="0">
                <a:latin typeface="Roboto"/>
                <a:cs typeface="Roboto"/>
              </a:rPr>
              <a:t> </a:t>
            </a:r>
            <a:r>
              <a:rPr sz="1900" spc="-30" dirty="0">
                <a:latin typeface="Roboto"/>
                <a:cs typeface="Roboto"/>
              </a:rPr>
              <a:t>as</a:t>
            </a:r>
            <a:r>
              <a:rPr sz="1900" spc="-50" dirty="0">
                <a:latin typeface="Roboto"/>
                <a:cs typeface="Roboto"/>
              </a:rPr>
              <a:t> </a:t>
            </a:r>
            <a:r>
              <a:rPr sz="1900" spc="-35" dirty="0">
                <a:latin typeface="Roboto"/>
                <a:cs typeface="Roboto"/>
              </a:rPr>
              <a:t>well</a:t>
            </a:r>
            <a:r>
              <a:rPr sz="1900" spc="-25" dirty="0">
                <a:latin typeface="Roboto"/>
                <a:cs typeface="Roboto"/>
              </a:rPr>
              <a:t> </a:t>
            </a:r>
            <a:r>
              <a:rPr sz="1900" spc="-30" dirty="0">
                <a:latin typeface="Roboto"/>
                <a:cs typeface="Roboto"/>
              </a:rPr>
              <a:t>as</a:t>
            </a:r>
            <a:r>
              <a:rPr sz="1900" spc="-50" dirty="0">
                <a:latin typeface="Roboto"/>
                <a:cs typeface="Roboto"/>
              </a:rPr>
              <a:t> </a:t>
            </a:r>
            <a:r>
              <a:rPr sz="1900" spc="-40" dirty="0">
                <a:latin typeface="Roboto"/>
                <a:cs typeface="Roboto"/>
              </a:rPr>
              <a:t>the</a:t>
            </a:r>
            <a:r>
              <a:rPr sz="1900" spc="-75" dirty="0">
                <a:latin typeface="Roboto"/>
                <a:cs typeface="Roboto"/>
              </a:rPr>
              <a:t> </a:t>
            </a:r>
            <a:r>
              <a:rPr sz="1900" spc="-45" dirty="0">
                <a:latin typeface="Roboto"/>
                <a:cs typeface="Roboto"/>
              </a:rPr>
              <a:t>key </a:t>
            </a:r>
            <a:r>
              <a:rPr sz="1900" spc="-455" dirty="0">
                <a:latin typeface="Roboto"/>
                <a:cs typeface="Roboto"/>
              </a:rPr>
              <a:t> </a:t>
            </a:r>
            <a:r>
              <a:rPr sz="1900" spc="-50" dirty="0">
                <a:latin typeface="Roboto"/>
                <a:cs typeface="Roboto"/>
              </a:rPr>
              <a:t>insights</a:t>
            </a:r>
            <a:r>
              <a:rPr sz="1900" spc="-55" dirty="0">
                <a:latin typeface="Roboto"/>
                <a:cs typeface="Roboto"/>
              </a:rPr>
              <a:t> </a:t>
            </a:r>
            <a:r>
              <a:rPr sz="1900" spc="-50" dirty="0">
                <a:latin typeface="Roboto"/>
                <a:cs typeface="Roboto"/>
              </a:rPr>
              <a:t>gained</a:t>
            </a:r>
            <a:r>
              <a:rPr sz="1900" spc="-45" dirty="0">
                <a:latin typeface="Roboto"/>
                <a:cs typeface="Roboto"/>
              </a:rPr>
              <a:t> </a:t>
            </a:r>
            <a:r>
              <a:rPr sz="1900" spc="-20" dirty="0">
                <a:latin typeface="Roboto"/>
                <a:cs typeface="Roboto"/>
              </a:rPr>
              <a:t>from</a:t>
            </a:r>
            <a:r>
              <a:rPr sz="1900" spc="-40" dirty="0">
                <a:latin typeface="Roboto"/>
                <a:cs typeface="Roboto"/>
              </a:rPr>
              <a:t> the</a:t>
            </a:r>
            <a:r>
              <a:rPr sz="1900" spc="-80" dirty="0">
                <a:latin typeface="Roboto"/>
                <a:cs typeface="Roboto"/>
              </a:rPr>
              <a:t> </a:t>
            </a:r>
            <a:r>
              <a:rPr sz="1900" spc="-50" dirty="0">
                <a:latin typeface="Roboto"/>
                <a:cs typeface="Roboto"/>
              </a:rPr>
              <a:t>keyword</a:t>
            </a:r>
            <a:r>
              <a:rPr sz="1900" spc="-45" dirty="0">
                <a:latin typeface="Roboto"/>
                <a:cs typeface="Roboto"/>
              </a:rPr>
              <a:t> </a:t>
            </a:r>
            <a:r>
              <a:rPr sz="1900" spc="-50" dirty="0">
                <a:latin typeface="Roboto"/>
                <a:cs typeface="Roboto"/>
              </a:rPr>
              <a:t>research</a:t>
            </a:r>
            <a:r>
              <a:rPr sz="1900" spc="-20" dirty="0">
                <a:latin typeface="Roboto"/>
                <a:cs typeface="Roboto"/>
              </a:rPr>
              <a:t> </a:t>
            </a:r>
            <a:r>
              <a:rPr sz="1900" spc="-45" dirty="0">
                <a:latin typeface="Roboto"/>
                <a:cs typeface="Roboto"/>
              </a:rPr>
              <a:t>process.</a:t>
            </a:r>
            <a:endParaRPr sz="1900">
              <a:latin typeface="Roboto"/>
              <a:cs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8-01 at 11.21.03 AM.jpeg"/>
          <p:cNvPicPr>
            <a:picLocks noChangeAspect="1"/>
          </p:cNvPicPr>
          <p:nvPr/>
        </p:nvPicPr>
        <p:blipFill>
          <a:blip r:embed="rId2"/>
          <a:stretch>
            <a:fillRect/>
          </a:stretch>
        </p:blipFill>
        <p:spPr>
          <a:xfrm>
            <a:off x="457200" y="717286"/>
            <a:ext cx="10972800" cy="54234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8-01 at 11.55.48 AM.jpeg"/>
          <p:cNvPicPr>
            <a:picLocks noChangeAspect="1"/>
          </p:cNvPicPr>
          <p:nvPr/>
        </p:nvPicPr>
        <p:blipFill>
          <a:blip r:embed="rId2"/>
          <a:stretch>
            <a:fillRect/>
          </a:stretch>
        </p:blipFill>
        <p:spPr>
          <a:xfrm>
            <a:off x="457200" y="457200"/>
            <a:ext cx="10515600" cy="5241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8-01 at 11.21.03 AM (1).jpeg"/>
          <p:cNvPicPr>
            <a:picLocks noChangeAspect="1"/>
          </p:cNvPicPr>
          <p:nvPr/>
        </p:nvPicPr>
        <p:blipFill>
          <a:blip r:embed="rId2"/>
          <a:stretch>
            <a:fillRect/>
          </a:stretch>
        </p:blipFill>
        <p:spPr>
          <a:xfrm>
            <a:off x="609600" y="320473"/>
            <a:ext cx="10896600" cy="60803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986</TotalTime>
  <Words>2807</Words>
  <Application>Microsoft Office PowerPoint</Application>
  <PresentationFormat>Widescreen</PresentationFormat>
  <Paragraphs>326</Paragraphs>
  <Slides>33</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Lucida Sans Unicode</vt:lpstr>
      <vt:lpstr>Microsoft Sans Serif</vt:lpstr>
      <vt:lpstr>Roboto</vt:lpstr>
      <vt:lpstr>Wingdings</vt:lpstr>
      <vt:lpstr>Office Theme</vt:lpstr>
      <vt:lpstr>Comprehensive Digital Marketing  Project work </vt:lpstr>
      <vt:lpstr>Part 1: Brand study, Competitor Analysis &amp; Buyer’s/Audience’s   Persona</vt:lpstr>
      <vt:lpstr>Part 1: Brand study, Competitor Analysis &amp; Buyer’s/Audience’s  Persona</vt:lpstr>
      <vt:lpstr>Part 1: Brand study, Competitor Analysis &amp; Buyer’s/Audience’s  Persona</vt:lpstr>
      <vt:lpstr>Part 1: Brand study, Competitor Analysis &amp; Buyer’s/Audience’s  Persona</vt:lpstr>
      <vt:lpstr>Part 2: SEO &amp; Keyword Research</vt:lpstr>
      <vt:lpstr>PowerPoint Presentation</vt:lpstr>
      <vt:lpstr>PowerPoint Presentation</vt:lpstr>
      <vt:lpstr>PowerPoint Presentation</vt:lpstr>
      <vt:lpstr>PowerPoint Presentation</vt:lpstr>
      <vt:lpstr>PowerPoint Presentation</vt:lpstr>
      <vt:lpstr>PowerPoint Presentation</vt:lpstr>
      <vt:lpstr>Part 3: Content Ideas and Marketing Strategies</vt:lpstr>
      <vt:lpstr>Part 3: Content Ideas and Marketing Strategies</vt:lpstr>
      <vt:lpstr>PowerPoint Presentation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                </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PowerPoint Presentation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PowerPoint Presentation</vt:lpstr>
      <vt:lpstr>PowerPoint Presentation</vt:lpstr>
      <vt:lpstr>PowerPoint Presentation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Email Ad Campaign 1 - Brand Awareness (insert emailer image)</vt:lpstr>
      <vt:lpstr>Email Ad Campaign 2 - Lead Generation (insert emailer image)</vt:lpstr>
      <vt:lpstr>Part 4: Content Creation and Curation (Post creations, Designs/Video  Editing, Ad Campaigns over Social Media and Email Ideation and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Hp</dc:creator>
  <cp:lastModifiedBy>bhagya sai</cp:lastModifiedBy>
  <cp:revision>76</cp:revision>
  <dcterms:created xsi:type="dcterms:W3CDTF">2023-07-26T13:02:46Z</dcterms:created>
  <dcterms:modified xsi:type="dcterms:W3CDTF">2023-08-03T10:49:44Z</dcterms:modified>
</cp:coreProperties>
</file>